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  <p:sldMasterId id="2147483830" r:id="rId5"/>
  </p:sldMasterIdLst>
  <p:notesMasterIdLst>
    <p:notesMasterId r:id="rId90"/>
  </p:notesMasterIdLst>
  <p:sldIdLst>
    <p:sldId id="373" r:id="rId6"/>
    <p:sldId id="291" r:id="rId7"/>
    <p:sldId id="293" r:id="rId8"/>
    <p:sldId id="290" r:id="rId9"/>
    <p:sldId id="389" r:id="rId10"/>
    <p:sldId id="294" r:id="rId11"/>
    <p:sldId id="295" r:id="rId12"/>
    <p:sldId id="348" r:id="rId13"/>
    <p:sldId id="325" r:id="rId14"/>
    <p:sldId id="323" r:id="rId15"/>
    <p:sldId id="377" r:id="rId16"/>
    <p:sldId id="376" r:id="rId17"/>
    <p:sldId id="322" r:id="rId18"/>
    <p:sldId id="378" r:id="rId19"/>
    <p:sldId id="379" r:id="rId20"/>
    <p:sldId id="326" r:id="rId21"/>
    <p:sldId id="357" r:id="rId22"/>
    <p:sldId id="381" r:id="rId23"/>
    <p:sldId id="382" r:id="rId24"/>
    <p:sldId id="292" r:id="rId25"/>
    <p:sldId id="380" r:id="rId26"/>
    <p:sldId id="327" r:id="rId27"/>
    <p:sldId id="358" r:id="rId28"/>
    <p:sldId id="362" r:id="rId29"/>
    <p:sldId id="363" r:id="rId30"/>
    <p:sldId id="350" r:id="rId31"/>
    <p:sldId id="349" r:id="rId32"/>
    <p:sldId id="397" r:id="rId33"/>
    <p:sldId id="298" r:id="rId34"/>
    <p:sldId id="299" r:id="rId35"/>
    <p:sldId id="301" r:id="rId36"/>
    <p:sldId id="367" r:id="rId37"/>
    <p:sldId id="383" r:id="rId38"/>
    <p:sldId id="351" r:id="rId39"/>
    <p:sldId id="343" r:id="rId40"/>
    <p:sldId id="361" r:id="rId41"/>
    <p:sldId id="302" r:id="rId42"/>
    <p:sldId id="303" r:id="rId43"/>
    <p:sldId id="384" r:id="rId44"/>
    <p:sldId id="340" r:id="rId45"/>
    <p:sldId id="352" r:id="rId46"/>
    <p:sldId id="353" r:id="rId47"/>
    <p:sldId id="341" r:id="rId48"/>
    <p:sldId id="345" r:id="rId49"/>
    <p:sldId id="346" r:id="rId50"/>
    <p:sldId id="334" r:id="rId51"/>
    <p:sldId id="335" r:id="rId52"/>
    <p:sldId id="337" r:id="rId53"/>
    <p:sldId id="364" r:id="rId54"/>
    <p:sldId id="385" r:id="rId55"/>
    <p:sldId id="365" r:id="rId56"/>
    <p:sldId id="375" r:id="rId57"/>
    <p:sldId id="368" r:id="rId58"/>
    <p:sldId id="369" r:id="rId59"/>
    <p:sldId id="396" r:id="rId60"/>
    <p:sldId id="366" r:id="rId61"/>
    <p:sldId id="391" r:id="rId62"/>
    <p:sldId id="347" r:id="rId63"/>
    <p:sldId id="354" r:id="rId64"/>
    <p:sldId id="305" r:id="rId65"/>
    <p:sldId id="339" r:id="rId66"/>
    <p:sldId id="306" r:id="rId67"/>
    <p:sldId id="371" r:id="rId68"/>
    <p:sldId id="372" r:id="rId69"/>
    <p:sldId id="392" r:id="rId70"/>
    <p:sldId id="393" r:id="rId71"/>
    <p:sldId id="309" r:id="rId72"/>
    <p:sldId id="394" r:id="rId73"/>
    <p:sldId id="390" r:id="rId74"/>
    <p:sldId id="308" r:id="rId75"/>
    <p:sldId id="395" r:id="rId76"/>
    <p:sldId id="387" r:id="rId77"/>
    <p:sldId id="388" r:id="rId78"/>
    <p:sldId id="398" r:id="rId79"/>
    <p:sldId id="310" r:id="rId80"/>
    <p:sldId id="311" r:id="rId81"/>
    <p:sldId id="312" r:id="rId82"/>
    <p:sldId id="317" r:id="rId83"/>
    <p:sldId id="318" r:id="rId84"/>
    <p:sldId id="319" r:id="rId85"/>
    <p:sldId id="328" r:id="rId86"/>
    <p:sldId id="320" r:id="rId87"/>
    <p:sldId id="338" r:id="rId88"/>
    <p:sldId id="386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3" pos="2883">
          <p15:clr>
            <a:srgbClr val="A4A3A4"/>
          </p15:clr>
        </p15:guide>
        <p15:guide id="14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C"/>
    <a:srgbClr val="FEFEFE"/>
    <a:srgbClr val="000000"/>
    <a:srgbClr val="B22491"/>
    <a:srgbClr val="8BC942"/>
    <a:srgbClr val="F2A52C"/>
    <a:srgbClr val="191E26"/>
    <a:srgbClr val="242B25"/>
    <a:srgbClr val="87898B"/>
    <a:srgbClr val="AE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741" autoAdjust="0"/>
  </p:normalViewPr>
  <p:slideViewPr>
    <p:cSldViewPr snapToGrid="0" showGuides="1">
      <p:cViewPr varScale="1">
        <p:scale>
          <a:sx n="98" d="100"/>
          <a:sy n="98" d="100"/>
        </p:scale>
        <p:origin x="546" y="84"/>
      </p:cViewPr>
      <p:guideLst>
        <p:guide pos="2883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6/8/2017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1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18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100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581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039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0" i="0" u="none" strike="noStrike" cap="none" baseline="0"/>
              <a:t>Startup dependencies hurt us on scale up event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b="0" i="0" u="none" strike="noStrike" cap="none" baseline="0"/>
              <a:t>Degrading without knowing is bad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6858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56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73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59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89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626" y="4304243"/>
            <a:ext cx="678748" cy="2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  <p15:guide id="5" orient="horz" pos="6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1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4686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1"/>
            <a:ext cx="3238500" cy="373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3504" userDrawn="1">
          <p15:clr>
            <a:srgbClr val="FBAE40"/>
          </p15:clr>
        </p15:guide>
        <p15:guide id="7" orient="horz" pos="70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Please give us your feedback on this presentation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7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5"/>
            <a:ext cx="3861799" cy="812522"/>
          </a:xfrm>
          <a:prstGeom prst="rect">
            <a:avLst/>
          </a:prstGeom>
        </p:spPr>
      </p:pic>
      <p:pic>
        <p:nvPicPr>
          <p:cNvPr id="14" name="Picture 13" descr="white copy-0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4352082"/>
            <a:ext cx="934621" cy="42836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99670" y="4836496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080826" y="4235316"/>
            <a:ext cx="56418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Join the conversation on Twitter with </a:t>
            </a:r>
            <a:r>
              <a:rPr lang="en-US" sz="3600" b="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#reinvent</a:t>
            </a:r>
            <a:endParaRPr lang="en-US" sz="2400" b="0" dirty="0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15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3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023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6/8/2017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5916"/>
            <a:ext cx="7772400" cy="1102519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086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721894"/>
            <a:ext cx="7885113" cy="1021556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96754"/>
            <a:ext cx="7885113" cy="1125140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3733800" cy="30861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200150"/>
            <a:ext cx="3733800" cy="30861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679355"/>
            <a:ext cx="7838392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2014 | Las Vegas, NV</a:t>
            </a:r>
          </a:p>
        </p:txBody>
      </p:sp>
      <p:pic>
        <p:nvPicPr>
          <p:cNvPr id="22" name="Picture 21" descr="white copy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4352082"/>
            <a:ext cx="934621" cy="42836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99670" y="4836496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5"/>
            <a:ext cx="3861799" cy="812522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1" y="1749668"/>
            <a:ext cx="7838392" cy="1334289"/>
          </a:xfrm>
        </p:spPr>
        <p:txBody>
          <a:bodyPr/>
          <a:lstStyle>
            <a:lvl1pPr>
              <a:defRPr sz="4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Session Title Line 1</a:t>
            </a:r>
            <a:br>
              <a:rPr lang="en-US" dirty="0" smtClean="0"/>
            </a:br>
            <a:r>
              <a:rPr lang="en-US" dirty="0" smtClean="0"/>
              <a:t>Session Title Line 2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161503"/>
            <a:ext cx="7838392" cy="440311"/>
          </a:xfrm>
        </p:spPr>
        <p:txBody>
          <a:bodyPr anchor="ctr"/>
          <a:lstStyle>
            <a:lvl1pPr marL="0" indent="0">
              <a:buFontTx/>
              <a:buNone/>
              <a:defRPr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5232" userDrawn="1">
          <p15:clr>
            <a:srgbClr val="FBAE40"/>
          </p15:clr>
        </p15:guide>
        <p15:guide id="3" orient="horz" pos="1092" userDrawn="1">
          <p15:clr>
            <a:srgbClr val="FBAE40"/>
          </p15:clr>
        </p15:guide>
        <p15:guide id="4" orient="horz" pos="1980" userDrawn="1">
          <p15:clr>
            <a:srgbClr val="FBAE40"/>
          </p15:clr>
        </p15:guide>
        <p15:guide id="5" orient="horz" pos="231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085850"/>
            <a:ext cx="46482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1910919"/>
            <a:ext cx="2971800" cy="23753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085850"/>
            <a:ext cx="3419856" cy="260604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910918"/>
            <a:ext cx="2971800" cy="18038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1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823444"/>
            <a:ext cx="6563528" cy="1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3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02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56" y="171450"/>
            <a:ext cx="8458201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5" y="1084843"/>
            <a:ext cx="8458201" cy="37729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5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89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3060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1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6" y="171450"/>
            <a:ext cx="8458199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1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823444"/>
            <a:ext cx="6563528" cy="1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1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5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0101" y="1085851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1" y="1572435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0" r:id="rId2"/>
    <p:sldLayoutId id="2147483691" r:id="rId3"/>
    <p:sldLayoutId id="2147483707" r:id="rId4"/>
    <p:sldLayoutId id="2147483710" r:id="rId5"/>
    <p:sldLayoutId id="2147483714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709" r:id="rId14"/>
    <p:sldLayoutId id="2147483715" r:id="rId15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800" b="0" i="0" kern="1200" spc="-100" baseline="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7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1"/>
            <a:ext cx="7924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4767263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6/8/2017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4767263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1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17" Type="http://schemas.microsoft.com/office/2007/relationships/hdphoto" Target="../media/hdphoto8.wdp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7.png"/><Relationship Id="rId19" Type="http://schemas.microsoft.com/office/2007/relationships/hdphoto" Target="../media/hdphoto9.wdp"/><Relationship Id="rId4" Type="http://schemas.openxmlformats.org/officeDocument/2006/relationships/image" Target="../media/image14.png"/><Relationship Id="rId9" Type="http://schemas.microsoft.com/office/2007/relationships/hdphoto" Target="../media/hdphoto4.wdp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1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17" Type="http://schemas.microsoft.com/office/2007/relationships/hdphoto" Target="../media/hdphoto8.wdp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7.png"/><Relationship Id="rId19" Type="http://schemas.microsoft.com/office/2007/relationships/hdphoto" Target="../media/hdphoto9.wdp"/><Relationship Id="rId4" Type="http://schemas.openxmlformats.org/officeDocument/2006/relationships/image" Target="../media/image14.png"/><Relationship Id="rId9" Type="http://schemas.microsoft.com/office/2007/relationships/hdphoto" Target="../media/hdphoto4.wdp"/><Relationship Id="rId1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netflix/ribb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SimianArm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netflix/Prana" TargetMode="External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meetup.com/Netflix-Open-Source-Platform/events/184153592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1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17" Type="http://schemas.microsoft.com/office/2007/relationships/hdphoto" Target="../media/hdphoto8.wdp"/><Relationship Id="rId2" Type="http://schemas.openxmlformats.org/officeDocument/2006/relationships/image" Target="../media/image1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7.png"/><Relationship Id="rId19" Type="http://schemas.microsoft.com/office/2007/relationships/hdphoto" Target="../media/hdphoto9.wdp"/><Relationship Id="rId4" Type="http://schemas.openxmlformats.org/officeDocument/2006/relationships/image" Target="../media/image14.png"/><Relationship Id="rId9" Type="http://schemas.microsoft.com/office/2007/relationships/hdphoto" Target="../media/hdphoto4.wdp"/><Relationship Id="rId1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netflix.github.co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Scalable </a:t>
            </a:r>
            <a:r>
              <a:rPr lang="en-US" cap="none" dirty="0" err="1"/>
              <a:t>Microservices</a:t>
            </a:r>
            <a:r>
              <a:rPr lang="en-US" cap="none" dirty="0"/>
              <a:t> at </a:t>
            </a:r>
            <a:r>
              <a:rPr lang="en-US" cap="none" dirty="0">
                <a:solidFill>
                  <a:srgbClr val="FF0000"/>
                </a:solidFill>
              </a:rPr>
              <a:t>Netflix</a:t>
            </a:r>
            <a:r>
              <a:rPr lang="en-US" cap="none" dirty="0"/>
              <a:t>. Challenges and Tools of the Trade</a:t>
            </a:r>
          </a:p>
        </p:txBody>
      </p:sp>
    </p:spTree>
    <p:extLst>
      <p:ext uri="{BB962C8B-B14F-4D97-AF65-F5344CB8AC3E}">
        <p14:creationId xmlns:p14="http://schemas.microsoft.com/office/powerpoint/2010/main" val="25478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Single codebase </a:t>
            </a:r>
          </a:p>
          <a:p>
            <a:pPr lvl="1"/>
            <a:r>
              <a:rPr lang="en-US" sz="2000" dirty="0" smtClean="0"/>
              <a:t>Easy to develop/debug/deploy</a:t>
            </a:r>
          </a:p>
          <a:p>
            <a:pPr lvl="1"/>
            <a:r>
              <a:rPr lang="en-US" sz="2000" dirty="0" smtClean="0"/>
              <a:t>Good IDE support</a:t>
            </a:r>
          </a:p>
          <a:p>
            <a:r>
              <a:rPr lang="en-US" sz="2000" dirty="0" smtClean="0"/>
              <a:t>Easy to scale horizontally (but can only scale in an “un-differentiated” manner)</a:t>
            </a:r>
          </a:p>
          <a:p>
            <a:r>
              <a:rPr lang="en-US" sz="2000" dirty="0" smtClean="0"/>
              <a:t>A Central Ops team can efficiently handle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Monolithic App – Evolution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codebase increases …</a:t>
            </a:r>
          </a:p>
          <a:p>
            <a:pPr lvl="1"/>
            <a:r>
              <a:rPr lang="en-US" dirty="0"/>
              <a:t>Tends to increase “tight coupling” between components</a:t>
            </a:r>
          </a:p>
          <a:p>
            <a:pPr lvl="2"/>
            <a:r>
              <a:rPr lang="en-US" dirty="0"/>
              <a:t>Just like the cars of a train </a:t>
            </a:r>
          </a:p>
          <a:p>
            <a:pPr lvl="1"/>
            <a:r>
              <a:rPr lang="en-US" dirty="0"/>
              <a:t>All components have to be coded in the same language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959" y="2138650"/>
            <a:ext cx="3681797" cy="27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4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74372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18" y="581586"/>
            <a:ext cx="2194560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Evolution of a Monolithic App</a:t>
            </a:r>
            <a:endParaRPr lang="en-US" cap="none" dirty="0"/>
          </a:p>
        </p:txBody>
      </p:sp>
      <p:pic>
        <p:nvPicPr>
          <p:cNvPr id="6" name="Picture 5" descr="train_different_compartm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67" y="411938"/>
            <a:ext cx="381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228" y="1247256"/>
            <a:ext cx="1876279" cy="4348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User Accounts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50028" y="446266"/>
            <a:ext cx="1704668" cy="48059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Shopping Cart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53698" y="1342442"/>
            <a:ext cx="1861167" cy="4805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Product Catalog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367" y="2681240"/>
            <a:ext cx="2227270" cy="431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Customer Service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>
            <a:stCxn id="7" idx="3"/>
          </p:cNvCxnSpPr>
          <p:nvPr/>
        </p:nvCxnSpPr>
        <p:spPr>
          <a:xfrm>
            <a:off x="2219506" y="1464671"/>
            <a:ext cx="1247039" cy="286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1"/>
          </p:cNvCxnSpPr>
          <p:nvPr/>
        </p:nvCxnSpPr>
        <p:spPr>
          <a:xfrm flipH="1">
            <a:off x="5926296" y="686566"/>
            <a:ext cx="823732" cy="469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1"/>
          </p:cNvCxnSpPr>
          <p:nvPr/>
        </p:nvCxnSpPr>
        <p:spPr>
          <a:xfrm flipH="1" flipV="1">
            <a:off x="5159773" y="1396011"/>
            <a:ext cx="1593931" cy="1867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3"/>
          </p:cNvCxnSpPr>
          <p:nvPr/>
        </p:nvCxnSpPr>
        <p:spPr>
          <a:xfrm flipV="1">
            <a:off x="2482637" y="2483069"/>
            <a:ext cx="560596" cy="413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0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Monolithic App - Scaling</a:t>
            </a:r>
            <a:endParaRPr lang="en-US" cap="non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/>
              <a:t>Scaling is “undifferentiated”</a:t>
            </a:r>
          </a:p>
          <a:p>
            <a:pPr lvl="1"/>
            <a:r>
              <a:rPr lang="en-US" dirty="0"/>
              <a:t>Cant scale “</a:t>
            </a:r>
            <a:r>
              <a:rPr lang="en-US" dirty="0">
                <a:solidFill>
                  <a:srgbClr val="FF0000"/>
                </a:solidFill>
              </a:rPr>
              <a:t>Product Catalog</a:t>
            </a:r>
            <a:r>
              <a:rPr lang="en-US" dirty="0"/>
              <a:t>” differently from “</a:t>
            </a:r>
            <a:r>
              <a:rPr lang="en-US" dirty="0">
                <a:solidFill>
                  <a:srgbClr val="87898B"/>
                </a:solidFill>
              </a:rPr>
              <a:t>Customer Service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81" y="2145484"/>
            <a:ext cx="3012722" cy="2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51" y="1840320"/>
            <a:ext cx="8229600" cy="857400"/>
          </a:xfrm>
        </p:spPr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Availability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single missing “;” brought down the Netflix website for many hours (~2008)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78" y="3086225"/>
            <a:ext cx="1998280" cy="132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85" y="1619437"/>
            <a:ext cx="5816713" cy="150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Apps – Failure &amp; Availability</a:t>
            </a:r>
            <a:endParaRPr lang="en-US" dirty="0"/>
          </a:p>
        </p:txBody>
      </p:sp>
      <p:pic>
        <p:nvPicPr>
          <p:cNvPr id="4" name="Picture Placeholder 3" descr="train_fire_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91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20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36" y="431939"/>
            <a:ext cx="2713134" cy="3626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7424" y="2652299"/>
            <a:ext cx="2166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MicroServices</a:t>
            </a:r>
            <a:r>
              <a:rPr lang="en-US" sz="2800" dirty="0" smtClean="0"/>
              <a:t> </a:t>
            </a:r>
          </a:p>
          <a:p>
            <a:endParaRPr lang="en-US" sz="2800" dirty="0"/>
          </a:p>
          <a:p>
            <a:r>
              <a:rPr lang="en-US" sz="2800" dirty="0" smtClean="0"/>
              <a:t>You Think??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3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Tipping Point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50" y="1423173"/>
            <a:ext cx="2410865" cy="18081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6978" y="1923851"/>
            <a:ext cx="563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&amp;</a:t>
            </a:r>
            <a:endParaRPr lang="en-US" sz="5400" dirty="0"/>
          </a:p>
        </p:txBody>
      </p:sp>
      <p:pic>
        <p:nvPicPr>
          <p:cNvPr id="5" name="Picture 4" descr="train_different_compartm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10" y="1456897"/>
            <a:ext cx="1864610" cy="1799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525" y="1428881"/>
            <a:ext cx="1232031" cy="1849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5142" y="1992200"/>
            <a:ext cx="563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&amp;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905763" y="3604886"/>
            <a:ext cx="206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Organizational Growth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0219" y="3691913"/>
            <a:ext cx="203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Disverse</a:t>
            </a:r>
            <a:r>
              <a:rPr lang="en-US" dirty="0" smtClean="0"/>
              <a:t> Functionality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55387" y="370125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Bottleneck in </a:t>
            </a:r>
          </a:p>
          <a:p>
            <a:r>
              <a:rPr lang="en-US" dirty="0" smtClean="0"/>
              <a:t>Monolithic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5630" y="1055316"/>
            <a:ext cx="7908770" cy="3230934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Netflix – background and evolution</a:t>
            </a:r>
          </a:p>
          <a:p>
            <a:r>
              <a:rPr lang="en-US" sz="2000" dirty="0" smtClean="0"/>
              <a:t>Monolithic Apps</a:t>
            </a:r>
          </a:p>
          <a:p>
            <a:pPr lvl="1"/>
            <a:r>
              <a:rPr lang="en-US" sz="1600" dirty="0" smtClean="0"/>
              <a:t>Characteristics</a:t>
            </a:r>
          </a:p>
          <a:p>
            <a:r>
              <a:rPr lang="en-US" sz="2000" dirty="0" smtClean="0"/>
              <a:t>What </a:t>
            </a:r>
            <a:r>
              <a:rPr lang="en-US" sz="2000" dirty="0"/>
              <a:t>are </a:t>
            </a:r>
            <a:r>
              <a:rPr lang="en-US" sz="2000" dirty="0" err="1" smtClean="0"/>
              <a:t>Microservices</a:t>
            </a:r>
            <a:r>
              <a:rPr lang="en-US" sz="2000" dirty="0"/>
              <a:t>?</a:t>
            </a:r>
          </a:p>
          <a:p>
            <a:r>
              <a:rPr lang="en-US" sz="2000" dirty="0" err="1" smtClean="0"/>
              <a:t>Microservices</a:t>
            </a:r>
            <a:endParaRPr lang="en-US" sz="2000" dirty="0"/>
          </a:p>
          <a:p>
            <a:pPr lvl="1"/>
            <a:r>
              <a:rPr lang="en-US" sz="1600" dirty="0"/>
              <a:t>W</a:t>
            </a:r>
            <a:r>
              <a:rPr lang="en-US" sz="1600" dirty="0" smtClean="0"/>
              <a:t>hy</a:t>
            </a:r>
            <a:r>
              <a:rPr lang="en-US" sz="1600" dirty="0"/>
              <a:t>?</a:t>
            </a:r>
          </a:p>
          <a:p>
            <a:pPr lvl="1"/>
            <a:r>
              <a:rPr lang="en-US" sz="1600" dirty="0" smtClean="0"/>
              <a:t>Challenges</a:t>
            </a:r>
            <a:endParaRPr lang="en-US" sz="1600" dirty="0"/>
          </a:p>
          <a:p>
            <a:pPr lvl="1"/>
            <a:r>
              <a:rPr lang="en-US" sz="1600" dirty="0" smtClean="0"/>
              <a:t>Best </a:t>
            </a:r>
            <a:r>
              <a:rPr lang="en-US" sz="1600" dirty="0"/>
              <a:t>practices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ools </a:t>
            </a:r>
            <a:r>
              <a:rPr lang="en-US" sz="1600" dirty="0"/>
              <a:t>of the trade</a:t>
            </a:r>
          </a:p>
          <a:p>
            <a:r>
              <a:rPr lang="en-US" sz="2000" dirty="0" err="1" smtClean="0"/>
              <a:t>InterProcess</a:t>
            </a:r>
            <a:r>
              <a:rPr lang="en-US" sz="2000" dirty="0" smtClean="0"/>
              <a:t> Communication</a:t>
            </a:r>
            <a:endParaRPr lang="en-US" sz="2000" dirty="0"/>
          </a:p>
          <a:p>
            <a:r>
              <a:rPr lang="en-US" sz="2000" dirty="0" smtClean="0"/>
              <a:t>Takeaways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84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What are </a:t>
            </a:r>
            <a:r>
              <a:rPr lang="en-US" sz="6600" dirty="0" err="1" smtClean="0"/>
              <a:t>MicroServices</a:t>
            </a:r>
            <a:r>
              <a:rPr lang="en-US" sz="6600" dirty="0" smtClean="0"/>
              <a:t>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9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about 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Team size</a:t>
            </a:r>
          </a:p>
          <a:p>
            <a:r>
              <a:rPr lang="en-US" sz="2400" dirty="0" smtClean="0"/>
              <a:t>Lines of code </a:t>
            </a:r>
          </a:p>
          <a:p>
            <a:r>
              <a:rPr lang="en-US" sz="2400" dirty="0" smtClean="0"/>
              <a:t>Number of API/</a:t>
            </a:r>
            <a:r>
              <a:rPr lang="en-US" sz="2400" dirty="0" err="1" smtClean="0"/>
              <a:t>EndPoints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98" y="989941"/>
            <a:ext cx="3262654" cy="2528557"/>
          </a:xfrm>
          <a:prstGeom prst="rect">
            <a:avLst/>
          </a:prstGeom>
          <a:solidFill>
            <a:schemeClr val="tx1">
              <a:alpha val="9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6713848" y="2502875"/>
            <a:ext cx="12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2257" y="2997846"/>
            <a:ext cx="128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MegaService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69543" y="2082616"/>
            <a:ext cx="560266" cy="485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069543" y="2073276"/>
            <a:ext cx="532252" cy="569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Many smaller (fine grained), clearly scoped services</a:t>
            </a:r>
          </a:p>
          <a:p>
            <a:pPr lvl="1"/>
            <a:r>
              <a:rPr lang="en-US" dirty="0" smtClean="0"/>
              <a:t>Single Responsibility Principle</a:t>
            </a:r>
          </a:p>
          <a:p>
            <a:pPr lvl="1"/>
            <a:r>
              <a:rPr lang="en-US" dirty="0" smtClean="0"/>
              <a:t>Domain Driven Development</a:t>
            </a:r>
          </a:p>
          <a:p>
            <a:pPr lvl="1"/>
            <a:r>
              <a:rPr lang="en-US" dirty="0" smtClean="0"/>
              <a:t>Bounded Context</a:t>
            </a:r>
          </a:p>
          <a:p>
            <a:pPr lvl="1"/>
            <a:r>
              <a:rPr lang="en-US" dirty="0" smtClean="0"/>
              <a:t>Independently Managed</a:t>
            </a:r>
          </a:p>
          <a:p>
            <a:r>
              <a:rPr lang="en-US" dirty="0" smtClean="0"/>
              <a:t>Clear ownership for each service</a:t>
            </a:r>
          </a:p>
          <a:p>
            <a:pPr lvl="1"/>
            <a:r>
              <a:rPr lang="en-US" dirty="0" smtClean="0"/>
              <a:t>Typically need/adopt the “</a:t>
            </a:r>
            <a:r>
              <a:rPr lang="en-US" dirty="0" err="1" smtClean="0"/>
              <a:t>DevOps</a:t>
            </a:r>
            <a:r>
              <a:rPr lang="en-US" dirty="0" smtClean="0"/>
              <a:t>”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7220" y="4613507"/>
            <a:ext cx="389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Attribution: Adrian </a:t>
            </a:r>
            <a:r>
              <a:rPr lang="en-US" dirty="0" err="1" smtClean="0"/>
              <a:t>Cockroft</a:t>
            </a:r>
            <a:r>
              <a:rPr lang="en-US" dirty="0" smtClean="0"/>
              <a:t>, Martin Fowler 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727" y="1195402"/>
            <a:ext cx="2204585" cy="21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Composability</a:t>
            </a:r>
            <a:r>
              <a:rPr lang="en-US" cap="none" dirty="0" smtClean="0"/>
              <a:t>– </a:t>
            </a:r>
            <a:r>
              <a:rPr lang="en-US" cap="none" dirty="0" err="1" smtClean="0"/>
              <a:t>unix</a:t>
            </a:r>
            <a:r>
              <a:rPr lang="en-US" cap="none" dirty="0" smtClean="0"/>
              <a:t> philosophy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4302" y="1190811"/>
            <a:ext cx="7924800" cy="3086100"/>
          </a:xfrm>
        </p:spPr>
        <p:txBody>
          <a:bodyPr/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Write </a:t>
            </a:r>
            <a:r>
              <a:rPr lang="en-US" dirty="0">
                <a:solidFill>
                  <a:srgbClr val="FFFFFF"/>
                </a:solidFill>
              </a:rPr>
              <a:t>programs that do one </a:t>
            </a:r>
            <a:r>
              <a:rPr lang="en-US" dirty="0" smtClean="0">
                <a:solidFill>
                  <a:srgbClr val="FFFFFF"/>
                </a:solidFill>
              </a:rPr>
              <a:t>thing and </a:t>
            </a:r>
            <a:r>
              <a:rPr lang="en-US" dirty="0">
                <a:solidFill>
                  <a:srgbClr val="FFFFFF"/>
                </a:solidFill>
              </a:rPr>
              <a:t>do it </a:t>
            </a:r>
            <a:r>
              <a:rPr lang="en-US" dirty="0" smtClean="0">
                <a:solidFill>
                  <a:srgbClr val="FFFFFF"/>
                </a:solidFill>
              </a:rPr>
              <a:t>well.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Write </a:t>
            </a:r>
            <a:r>
              <a:rPr lang="en-US" dirty="0">
                <a:solidFill>
                  <a:srgbClr val="FFFFFF"/>
                </a:solidFill>
              </a:rPr>
              <a:t>programs to work together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6225" y="2764369"/>
            <a:ext cx="7862393" cy="40011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/>
              <a:t>tr</a:t>
            </a:r>
            <a:r>
              <a:rPr lang="en-US" sz="2000" dirty="0"/>
              <a:t> 'A-Z' 'a-z' </a:t>
            </a:r>
            <a:r>
              <a:rPr lang="en-US" sz="2000" dirty="0" smtClean="0"/>
              <a:t>&lt; </a:t>
            </a:r>
            <a:r>
              <a:rPr lang="en-US" sz="2000" dirty="0" err="1" smtClean="0"/>
              <a:t>doc.txt</a:t>
            </a:r>
            <a:r>
              <a:rPr lang="en-US" sz="2000" dirty="0" smtClean="0"/>
              <a:t> </a:t>
            </a:r>
            <a:r>
              <a:rPr lang="en-US" sz="2000" b="1" dirty="0">
                <a:solidFill>
                  <a:srgbClr val="000000"/>
                </a:solidFill>
              </a:rPr>
              <a:t>|</a:t>
            </a:r>
            <a:r>
              <a:rPr lang="en-US" sz="2000" dirty="0"/>
              <a:t> </a:t>
            </a:r>
            <a:r>
              <a:rPr lang="en-US" sz="2000" dirty="0" err="1"/>
              <a:t>tr</a:t>
            </a:r>
            <a:r>
              <a:rPr lang="en-US" sz="2000" dirty="0"/>
              <a:t> -</a:t>
            </a:r>
            <a:r>
              <a:rPr lang="en-US" sz="2000" dirty="0" err="1"/>
              <a:t>cs</a:t>
            </a:r>
            <a:r>
              <a:rPr lang="en-US" sz="2000" dirty="0"/>
              <a:t> 'a-z' '\n'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|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sort | </a:t>
            </a:r>
            <a:r>
              <a:rPr lang="en-US" sz="2000" dirty="0" err="1"/>
              <a:t>uniq</a:t>
            </a:r>
            <a:r>
              <a:rPr lang="en-US" sz="2000" dirty="0"/>
              <a:t> | </a:t>
            </a:r>
            <a:r>
              <a:rPr lang="en-US" sz="2000" dirty="0" err="1"/>
              <a:t>comm</a:t>
            </a:r>
            <a:r>
              <a:rPr lang="en-US" sz="2000" dirty="0"/>
              <a:t> -23 - /</a:t>
            </a:r>
            <a:r>
              <a:rPr lang="en-US" sz="2000" dirty="0" err="1"/>
              <a:t>usr</a:t>
            </a:r>
            <a:r>
              <a:rPr lang="en-US" sz="2000" dirty="0"/>
              <a:t>/share/</a:t>
            </a:r>
            <a:r>
              <a:rPr lang="en-US" sz="2000" dirty="0" err="1"/>
              <a:t>dict</a:t>
            </a:r>
            <a:r>
              <a:rPr lang="en-US" sz="2000" dirty="0"/>
              <a:t>/words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1856" y="366092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 to print misspelt words in </a:t>
            </a:r>
            <a:r>
              <a:rPr lang="en-US" dirty="0" err="1" smtClean="0"/>
              <a:t>doc.txt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4295370" y="3212645"/>
            <a:ext cx="270795" cy="41092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 (Various Components linked together)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3" y="2028542"/>
            <a:ext cx="8854529" cy="10369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b="1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 smtClean="0"/>
              <a:t>Comparing Monolithic to </a:t>
            </a:r>
            <a:r>
              <a:rPr lang="en-US" cap="none" dirty="0" err="1" smtClean="0"/>
              <a:t>MicroServices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4203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– separate single purpose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909" y="167007"/>
            <a:ext cx="4183174" cy="41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074447" y="3253378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61"/>
            <a:ext cx="8229600" cy="857400"/>
          </a:xfrm>
        </p:spPr>
        <p:txBody>
          <a:bodyPr/>
          <a:lstStyle/>
          <a:p>
            <a:r>
              <a:rPr lang="en-US" cap="none" dirty="0" smtClean="0"/>
              <a:t>Monolithic Architecture (Revisiting)</a:t>
            </a:r>
            <a:endParaRPr lang="en-US" cap="none" dirty="0"/>
          </a:p>
        </p:txBody>
      </p:sp>
      <p:sp>
        <p:nvSpPr>
          <p:cNvPr id="10" name="Rectangle 9"/>
          <p:cNvSpPr/>
          <p:nvPr/>
        </p:nvSpPr>
        <p:spPr>
          <a:xfrm>
            <a:off x="3443660" y="2372879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Load Balancer</a:t>
            </a:r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11" name="Picture 10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12" name="Picture 11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13" name="Picture 12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14" name="Picture 13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15" name="Picture 14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16" name="Picture 15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17" name="Picture 16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18" name="Picture 17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  <p:cxnSp>
        <p:nvCxnSpPr>
          <p:cNvPr id="21" name="Straight Arrow Connector 20"/>
          <p:cNvCxnSpPr/>
          <p:nvPr/>
        </p:nvCxnSpPr>
        <p:spPr>
          <a:xfrm>
            <a:off x="4484770" y="3787539"/>
            <a:ext cx="23365" cy="879712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19081" y="3043765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Monolithic App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922042" y="337560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58775" y="3390690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38708" y="4012239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03545" y="3966469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7413596" y="3409932"/>
            <a:ext cx="1269921" cy="1258699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82577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2574163" y="2849130"/>
            <a:ext cx="1807636" cy="171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</p:cNvCxnSpPr>
          <p:nvPr/>
        </p:nvCxnSpPr>
        <p:spPr>
          <a:xfrm>
            <a:off x="4381802" y="2849129"/>
            <a:ext cx="2242381" cy="446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3"/>
            <a:endCxn id="48" idx="2"/>
          </p:cNvCxnSpPr>
          <p:nvPr/>
        </p:nvCxnSpPr>
        <p:spPr>
          <a:xfrm flipV="1">
            <a:off x="6707934" y="4039282"/>
            <a:ext cx="705656" cy="9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7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>
            <a:stCxn id="32" idx="2"/>
            <a:endCxn id="46" idx="0"/>
          </p:cNvCxnSpPr>
          <p:nvPr/>
        </p:nvCxnSpPr>
        <p:spPr>
          <a:xfrm>
            <a:off x="4374029" y="3470680"/>
            <a:ext cx="1041105" cy="953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2" idx="2"/>
            <a:endCxn id="45" idx="0"/>
          </p:cNvCxnSpPr>
          <p:nvPr/>
        </p:nvCxnSpPr>
        <p:spPr>
          <a:xfrm flipH="1">
            <a:off x="2978259" y="3470680"/>
            <a:ext cx="1395770" cy="953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644936" y="4508431"/>
            <a:ext cx="1727120" cy="5258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30512" y="4485042"/>
            <a:ext cx="1682216" cy="572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56939" y="3771951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122" y="374541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 smtClean="0"/>
              <a:t>Microservices</a:t>
            </a:r>
            <a:r>
              <a:rPr lang="en-US" cap="none" dirty="0" smtClean="0"/>
              <a:t> Architecture</a:t>
            </a:r>
            <a:endParaRPr lang="en-US" cap="none" dirty="0"/>
          </a:p>
        </p:txBody>
      </p:sp>
      <p:sp>
        <p:nvSpPr>
          <p:cNvPr id="10" name="Rectangle 9"/>
          <p:cNvSpPr/>
          <p:nvPr/>
        </p:nvSpPr>
        <p:spPr>
          <a:xfrm>
            <a:off x="3443660" y="2292780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Load Balancer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269926" y="365023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50301" y="3676764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35316" y="44241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49309" y="4424184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6052145" y="3512915"/>
            <a:ext cx="892376" cy="82387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Catalog DB</a:t>
            </a:r>
            <a:endParaRPr lang="en-US" sz="1400" dirty="0"/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02478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4381804" y="2769032"/>
            <a:ext cx="1" cy="263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4" idx="3"/>
            <a:endCxn id="48" idx="2"/>
          </p:cNvCxnSpPr>
          <p:nvPr/>
        </p:nvCxnSpPr>
        <p:spPr>
          <a:xfrm flipV="1">
            <a:off x="4968950" y="3924852"/>
            <a:ext cx="1083201" cy="265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35890" y="2994430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API Gateway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7245650" y="4319627"/>
            <a:ext cx="1014554" cy="82387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Customer DB</a:t>
            </a:r>
            <a:endParaRPr lang="en-US" sz="1400" dirty="0"/>
          </a:p>
        </p:txBody>
      </p:sp>
      <p:cxnSp>
        <p:nvCxnSpPr>
          <p:cNvPr id="41" name="Straight Arrow Connector 40"/>
          <p:cNvCxnSpPr>
            <a:endCxn id="39" idx="2"/>
          </p:cNvCxnSpPr>
          <p:nvPr/>
        </p:nvCxnSpPr>
        <p:spPr>
          <a:xfrm flipV="1">
            <a:off x="6322627" y="4731564"/>
            <a:ext cx="923029" cy="359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2" idx="2"/>
            <a:endCxn id="43" idx="0"/>
          </p:cNvCxnSpPr>
          <p:nvPr/>
        </p:nvCxnSpPr>
        <p:spPr>
          <a:xfrm flipH="1">
            <a:off x="1979252" y="3470681"/>
            <a:ext cx="2394783" cy="179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2"/>
            <a:endCxn id="44" idx="0"/>
          </p:cNvCxnSpPr>
          <p:nvPr/>
        </p:nvCxnSpPr>
        <p:spPr>
          <a:xfrm flipH="1">
            <a:off x="4259626" y="3470680"/>
            <a:ext cx="114409" cy="206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57" name="Picture 56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59" name="Picture 58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60" name="Picture 59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61" name="Picture 60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62" name="Picture 61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64" name="Picture 63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65" name="Picture 64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66" name="Picture 65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166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Concept -&gt; Service Dependency Graph</a:t>
            </a:r>
            <a:endParaRPr lang="en-US" cap="none" dirty="0"/>
          </a:p>
        </p:txBody>
      </p:sp>
      <p:sp>
        <p:nvSpPr>
          <p:cNvPr id="3" name="Rectangle 2"/>
          <p:cNvSpPr/>
          <p:nvPr/>
        </p:nvSpPr>
        <p:spPr>
          <a:xfrm>
            <a:off x="354841" y="1989227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App/Service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93820" y="1232759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96816" y="2160305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96816" y="3159584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Z</a:t>
            </a:r>
            <a:endParaRPr lang="en-US" dirty="0"/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2231730" y="1536279"/>
            <a:ext cx="1662090" cy="835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2231730" y="2372130"/>
            <a:ext cx="1665086" cy="9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2231730" y="2372130"/>
            <a:ext cx="1665086" cy="10909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83374" y="1684010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86370" y="261155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M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2" idx="1"/>
          </p:cNvCxnSpPr>
          <p:nvPr/>
        </p:nvCxnSpPr>
        <p:spPr>
          <a:xfrm flipV="1">
            <a:off x="5530954" y="1987530"/>
            <a:ext cx="952420" cy="480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13" idx="1"/>
          </p:cNvCxnSpPr>
          <p:nvPr/>
        </p:nvCxnSpPr>
        <p:spPr>
          <a:xfrm>
            <a:off x="5549600" y="2463825"/>
            <a:ext cx="936770" cy="451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 flipV="1">
            <a:off x="5558968" y="2915076"/>
            <a:ext cx="927402" cy="552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/>
              <a:t>MicroServices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- Why?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946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Netflix - Evolution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063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Why?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Faster and simpler deployments and </a:t>
            </a:r>
            <a:r>
              <a:rPr lang="en-US" dirty="0" smtClean="0"/>
              <a:t>rollbacks</a:t>
            </a:r>
          </a:p>
          <a:p>
            <a:pPr lvl="1"/>
            <a:r>
              <a:rPr lang="en-US" dirty="0"/>
              <a:t>Independent Speed of Delivery (by different teams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Right framework/tool/language for each domain</a:t>
            </a:r>
          </a:p>
          <a:p>
            <a:pPr lvl="1"/>
            <a:r>
              <a:rPr lang="en-US" dirty="0" smtClean="0"/>
              <a:t>Recommendation component using Python?, Catalog Service in Java ..</a:t>
            </a:r>
            <a:endParaRPr lang="en-US" dirty="0"/>
          </a:p>
          <a:p>
            <a:r>
              <a:rPr lang="en-US" dirty="0"/>
              <a:t>Greater </a:t>
            </a:r>
            <a:r>
              <a:rPr lang="en-US" dirty="0" smtClean="0"/>
              <a:t>Resiliency</a:t>
            </a:r>
          </a:p>
          <a:p>
            <a:pPr lvl="1"/>
            <a:r>
              <a:rPr lang="en-US" dirty="0" smtClean="0"/>
              <a:t>Fault Isolation</a:t>
            </a:r>
            <a:endParaRPr lang="en-US" dirty="0"/>
          </a:p>
          <a:p>
            <a:r>
              <a:rPr lang="en-US" dirty="0"/>
              <a:t>Better Availability</a:t>
            </a:r>
          </a:p>
          <a:p>
            <a:pPr lvl="1"/>
            <a:r>
              <a:rPr lang="en-US" dirty="0"/>
              <a:t>If architected right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/>
              <a:t>MicroServices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- Challenges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446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577" y="1259917"/>
            <a:ext cx="5080000" cy="266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9" y="1193803"/>
            <a:ext cx="2850020" cy="285002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118811" y="2334774"/>
            <a:ext cx="793710" cy="47629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5302" y="4548133"/>
            <a:ext cx="362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lead to chaos if not designed right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Complexity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Distributed Systems are inherently Complex</a:t>
            </a:r>
          </a:p>
          <a:p>
            <a:pPr lvl="1"/>
            <a:r>
              <a:rPr lang="en-US" sz="2000" dirty="0"/>
              <a:t>N/W Latency, Fault Tolerance, </a:t>
            </a:r>
            <a:r>
              <a:rPr lang="en-US" sz="2000" dirty="0" smtClean="0"/>
              <a:t>Retry storms ..</a:t>
            </a:r>
          </a:p>
          <a:p>
            <a:endParaRPr lang="en-US" sz="2000" dirty="0"/>
          </a:p>
          <a:p>
            <a:r>
              <a:rPr lang="en-US" sz="2000" dirty="0" smtClean="0"/>
              <a:t>Operational Overhead</a:t>
            </a:r>
          </a:p>
          <a:p>
            <a:pPr lvl="1"/>
            <a:r>
              <a:rPr lang="en-US" sz="2000" dirty="0" smtClean="0"/>
              <a:t>TIP: Embrace </a:t>
            </a:r>
            <a:r>
              <a:rPr lang="en-US" sz="2000" dirty="0" err="1" smtClean="0"/>
              <a:t>DevOps</a:t>
            </a:r>
            <a:r>
              <a:rPr lang="en-US" sz="2000" dirty="0" smtClean="0"/>
              <a:t> Model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5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100s of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Need a Service Metadata Registry (Discovery Service)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75866" y="3387045"/>
            <a:ext cx="1727120" cy="5258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1442" y="3363657"/>
            <a:ext cx="1682216" cy="572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7869" y="265056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6052" y="2624034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0857" y="2528847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81231" y="2555376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66246" y="3302796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80239" y="3302798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620" y="408091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8425" y="398572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6934" y="427542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11741" y="418024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Y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94652" y="4252542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99457" y="415735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Z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7630" y="2490365"/>
            <a:ext cx="1880379" cy="1365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02435" y="2395178"/>
            <a:ext cx="1880379" cy="1365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Registry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(e.g. Netflix Eureka)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stCxn id="7" idx="3"/>
            <a:endCxn id="20" idx="1"/>
          </p:cNvCxnSpPr>
          <p:nvPr/>
        </p:nvCxnSpPr>
        <p:spPr>
          <a:xfrm>
            <a:off x="2314695" y="2898660"/>
            <a:ext cx="4587734" cy="179437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20" idx="1"/>
          </p:cNvCxnSpPr>
          <p:nvPr/>
        </p:nvCxnSpPr>
        <p:spPr>
          <a:xfrm>
            <a:off x="4606518" y="2925189"/>
            <a:ext cx="2295917" cy="15290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20" idx="1"/>
          </p:cNvCxnSpPr>
          <p:nvPr/>
        </p:nvCxnSpPr>
        <p:spPr>
          <a:xfrm flipV="1">
            <a:off x="3443664" y="3078095"/>
            <a:ext cx="3458771" cy="57188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3"/>
            <a:endCxn id="20" idx="1"/>
          </p:cNvCxnSpPr>
          <p:nvPr/>
        </p:nvCxnSpPr>
        <p:spPr>
          <a:xfrm flipV="1">
            <a:off x="5902992" y="3078094"/>
            <a:ext cx="999443" cy="57188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  <a:endCxn id="20" idx="1"/>
          </p:cNvCxnSpPr>
          <p:nvPr/>
        </p:nvCxnSpPr>
        <p:spPr>
          <a:xfrm flipV="1">
            <a:off x="1952263" y="3078094"/>
            <a:ext cx="4950166" cy="127744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3"/>
            <a:endCxn id="20" idx="1"/>
          </p:cNvCxnSpPr>
          <p:nvPr/>
        </p:nvCxnSpPr>
        <p:spPr>
          <a:xfrm flipV="1">
            <a:off x="3725579" y="3078096"/>
            <a:ext cx="3176850" cy="147196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7" idx="3"/>
            <a:endCxn id="20" idx="1"/>
          </p:cNvCxnSpPr>
          <p:nvPr/>
        </p:nvCxnSpPr>
        <p:spPr>
          <a:xfrm flipV="1">
            <a:off x="5613295" y="3078097"/>
            <a:ext cx="1289134" cy="1449073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146" y="123477"/>
            <a:ext cx="876161" cy="15037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75" y="1643678"/>
            <a:ext cx="1243007" cy="3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Chattiness (and Fan Out)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~</a:t>
            </a:r>
            <a:r>
              <a:rPr lang="en" dirty="0">
                <a:solidFill>
                  <a:srgbClr val="CC4125"/>
                </a:solidFill>
              </a:rPr>
              <a:t>2 Billion</a:t>
            </a:r>
            <a:r>
              <a:rPr lang="en" dirty="0"/>
              <a:t> Requests per day on Edge </a:t>
            </a:r>
            <a:r>
              <a:rPr lang="en" dirty="0" smtClean="0"/>
              <a:t>Servic</a:t>
            </a:r>
            <a:r>
              <a:rPr lang="en-US" dirty="0" smtClean="0"/>
              <a:t>e</a:t>
            </a: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Results in </a:t>
            </a:r>
            <a:r>
              <a:rPr lang="en" dirty="0">
                <a:solidFill>
                  <a:srgbClr val="CC4125"/>
                </a:solidFill>
              </a:rPr>
              <a:t>~20 Billion Fan</a:t>
            </a:r>
            <a:r>
              <a:rPr lang="en" dirty="0"/>
              <a:t> out requests in ~100 MicroServices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78" y="2026579"/>
            <a:ext cx="3460713" cy="2304835"/>
          </a:xfrm>
          <a:prstGeom prst="rect">
            <a:avLst/>
          </a:prstGeom>
          <a:solidFill>
            <a:schemeClr val="tx1">
              <a:alpha val="83000"/>
            </a:schemeClr>
          </a:solidFill>
        </p:spPr>
      </p:pic>
      <p:sp>
        <p:nvSpPr>
          <p:cNvPr id="3" name="Rectangle 2"/>
          <p:cNvSpPr/>
          <p:nvPr/>
        </p:nvSpPr>
        <p:spPr>
          <a:xfrm>
            <a:off x="513577" y="2026581"/>
            <a:ext cx="3072122" cy="22320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55498" y="2913794"/>
            <a:ext cx="457550" cy="448276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1083180" y="3137932"/>
            <a:ext cx="6723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0994" y="2698995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 Request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718564" y="3038179"/>
            <a:ext cx="6723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26378" y="2599242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1 Request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3975" y="3885059"/>
            <a:ext cx="141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Monolithic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8697" y="3944068"/>
            <a:ext cx="13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26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Serialization </a:t>
            </a:r>
            <a:r>
              <a:rPr lang="en-US" dirty="0" smtClean="0"/>
              <a:t>Overhead</a:t>
            </a:r>
            <a:endParaRPr lang="en" dirty="0"/>
          </a:p>
        </p:txBody>
      </p:sp>
      <p:grpSp>
        <p:nvGrpSpPr>
          <p:cNvPr id="442" name="Shape 442"/>
          <p:cNvGrpSpPr/>
          <p:nvPr/>
        </p:nvGrpSpPr>
        <p:grpSpPr>
          <a:xfrm>
            <a:off x="457206" y="1542900"/>
            <a:ext cx="7885075" cy="2291850"/>
            <a:chOff x="457200" y="1542900"/>
            <a:chExt cx="7885075" cy="2291850"/>
          </a:xfrm>
        </p:grpSpPr>
        <p:sp>
          <p:nvSpPr>
            <p:cNvPr id="443" name="Shape 443"/>
            <p:cNvSpPr/>
            <p:nvPr/>
          </p:nvSpPr>
          <p:spPr>
            <a:xfrm>
              <a:off x="457200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chemeClr val="bg1"/>
                  </a:solidFill>
                </a:rPr>
                <a:t>Service A</a:t>
              </a:r>
            </a:p>
          </p:txBody>
        </p:sp>
        <p:sp>
          <p:nvSpPr>
            <p:cNvPr id="444" name="Shape 444"/>
            <p:cNvSpPr/>
            <p:nvPr/>
          </p:nvSpPr>
          <p:spPr>
            <a:xfrm>
              <a:off x="2591462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B</a:t>
              </a:r>
            </a:p>
          </p:txBody>
        </p:sp>
        <p:sp>
          <p:nvSpPr>
            <p:cNvPr id="445" name="Shape 445"/>
            <p:cNvSpPr/>
            <p:nvPr/>
          </p:nvSpPr>
          <p:spPr>
            <a:xfrm>
              <a:off x="4725712" y="1868328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C</a:t>
              </a:r>
            </a:p>
          </p:txBody>
        </p:sp>
        <p:sp>
          <p:nvSpPr>
            <p:cNvPr id="446" name="Shape 446"/>
            <p:cNvSpPr/>
            <p:nvPr/>
          </p:nvSpPr>
          <p:spPr>
            <a:xfrm>
              <a:off x="6944575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D</a:t>
              </a:r>
            </a:p>
          </p:txBody>
        </p:sp>
        <p:grpSp>
          <p:nvGrpSpPr>
            <p:cNvPr id="447" name="Shape 447"/>
            <p:cNvGrpSpPr/>
            <p:nvPr/>
          </p:nvGrpSpPr>
          <p:grpSpPr>
            <a:xfrm>
              <a:off x="1796150" y="1542900"/>
              <a:ext cx="849900" cy="379675"/>
              <a:chOff x="1624235" y="1036250"/>
              <a:chExt cx="849900" cy="379675"/>
            </a:xfrm>
          </p:grpSpPr>
          <p:cxnSp>
            <p:nvCxnSpPr>
              <p:cNvPr id="448" name="Shape 448"/>
              <p:cNvCxnSpPr/>
              <p:nvPr/>
            </p:nvCxnSpPr>
            <p:spPr>
              <a:xfrm>
                <a:off x="1691875" y="1415925"/>
                <a:ext cx="714599" cy="0"/>
              </a:xfrm>
              <a:prstGeom prst="straightConnector1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449" name="Shape 449"/>
              <p:cNvSpPr txBox="1"/>
              <p:nvPr/>
            </p:nvSpPr>
            <p:spPr>
              <a:xfrm>
                <a:off x="1624235" y="1036250"/>
                <a:ext cx="849900" cy="2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/>
                  <a:t>getMovies()</a:t>
                </a:r>
              </a:p>
            </p:txBody>
          </p:sp>
        </p:grpSp>
        <p:cxnSp>
          <p:nvCxnSpPr>
            <p:cNvPr id="450" name="Shape 450"/>
            <p:cNvCxnSpPr/>
            <p:nvPr/>
          </p:nvCxnSpPr>
          <p:spPr>
            <a:xfrm>
              <a:off x="3994475" y="1936175"/>
              <a:ext cx="7328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1" name="Shape 451"/>
            <p:cNvSpPr txBox="1"/>
            <p:nvPr/>
          </p:nvSpPr>
          <p:spPr>
            <a:xfrm>
              <a:off x="3935975" y="1588137"/>
              <a:ext cx="849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getMovie()</a:t>
              </a:r>
            </a:p>
          </p:txBody>
        </p:sp>
        <p:cxnSp>
          <p:nvCxnSpPr>
            <p:cNvPr id="452" name="Shape 452"/>
            <p:cNvCxnSpPr/>
            <p:nvPr/>
          </p:nvCxnSpPr>
          <p:spPr>
            <a:xfrm>
              <a:off x="6138725" y="1936175"/>
              <a:ext cx="800700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3" name="Shape 453"/>
            <p:cNvSpPr txBox="1"/>
            <p:nvPr/>
          </p:nvSpPr>
          <p:spPr>
            <a:xfrm>
              <a:off x="5908025" y="1588137"/>
              <a:ext cx="130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getMovieMetadata()</a:t>
              </a:r>
            </a:p>
          </p:txBody>
        </p:sp>
        <p:cxnSp>
          <p:nvCxnSpPr>
            <p:cNvPr id="454" name="Shape 454"/>
            <p:cNvCxnSpPr/>
            <p:nvPr/>
          </p:nvCxnSpPr>
          <p:spPr>
            <a:xfrm rot="10800000">
              <a:off x="6125200" y="2895224"/>
              <a:ext cx="8096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5" name="Shape 455"/>
            <p:cNvCxnSpPr/>
            <p:nvPr/>
          </p:nvCxnSpPr>
          <p:spPr>
            <a:xfrm rot="10800000">
              <a:off x="3998925" y="2908775"/>
              <a:ext cx="728399" cy="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6" name="Shape 456"/>
            <p:cNvCxnSpPr/>
            <p:nvPr/>
          </p:nvCxnSpPr>
          <p:spPr>
            <a:xfrm flipH="1">
              <a:off x="1859175" y="2926875"/>
              <a:ext cx="7283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pic>
          <p:nvPicPr>
            <p:cNvPr id="457" name="Shape 4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9650" y="3189275"/>
              <a:ext cx="1633199" cy="44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Shape 4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2775" y="3189275"/>
              <a:ext cx="1860124" cy="64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4725" y="3189275"/>
              <a:ext cx="1860124" cy="64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Shape 461"/>
            <p:cNvSpPr/>
            <p:nvPr/>
          </p:nvSpPr>
          <p:spPr>
            <a:xfrm>
              <a:off x="5858250" y="1877350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D</a:t>
              </a:r>
            </a:p>
          </p:txBody>
        </p:sp>
        <p:sp>
          <p:nvSpPr>
            <p:cNvPr id="462" name="Shape 462"/>
            <p:cNvSpPr/>
            <p:nvPr/>
          </p:nvSpPr>
          <p:spPr>
            <a:xfrm>
              <a:off x="3727875" y="1877350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1597875" y="1877325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B</a:t>
              </a:r>
            </a:p>
          </p:txBody>
        </p:sp>
      </p:grpSp>
      <p:sp>
        <p:nvSpPr>
          <p:cNvPr id="466" name="Shape 466"/>
          <p:cNvSpPr txBox="1"/>
          <p:nvPr/>
        </p:nvSpPr>
        <p:spPr>
          <a:xfrm>
            <a:off x="3570831" y="1025950"/>
            <a:ext cx="1875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Data transformation</a:t>
            </a:r>
          </a:p>
        </p:txBody>
      </p:sp>
      <p:cxnSp>
        <p:nvCxnSpPr>
          <p:cNvPr id="467" name="Shape 467"/>
          <p:cNvCxnSpPr/>
          <p:nvPr/>
        </p:nvCxnSpPr>
        <p:spPr>
          <a:xfrm flipH="1">
            <a:off x="3394474" y="1466628"/>
            <a:ext cx="612900" cy="5438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8" name="Shape 468"/>
          <p:cNvCxnSpPr/>
          <p:nvPr/>
        </p:nvCxnSpPr>
        <p:spPr>
          <a:xfrm>
            <a:off x="4771675" y="1445975"/>
            <a:ext cx="571500" cy="5577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69" name="Shape 469"/>
          <p:cNvGrpSpPr/>
          <p:nvPr/>
        </p:nvGrpSpPr>
        <p:grpSpPr>
          <a:xfrm>
            <a:off x="5797068" y="3263750"/>
            <a:ext cx="1701152" cy="626499"/>
            <a:chOff x="5694350" y="3263750"/>
            <a:chExt cx="1701152" cy="626499"/>
          </a:xfrm>
        </p:grpSpPr>
        <p:sp>
          <p:nvSpPr>
            <p:cNvPr id="470" name="Shape 470"/>
            <p:cNvSpPr txBox="1"/>
            <p:nvPr/>
          </p:nvSpPr>
          <p:spPr>
            <a:xfrm>
              <a:off x="5694350" y="3263750"/>
              <a:ext cx="15782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3600" dirty="0"/>
                <a:t>X</a:t>
              </a:r>
            </a:p>
          </p:txBody>
        </p:sp>
        <p:sp>
          <p:nvSpPr>
            <p:cNvPr id="471" name="Shape 471"/>
            <p:cNvSpPr txBox="1"/>
            <p:nvPr/>
          </p:nvSpPr>
          <p:spPr>
            <a:xfrm>
              <a:off x="5761394" y="3642450"/>
              <a:ext cx="1634108" cy="24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Avro</a:t>
              </a:r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3727379" y="3292212"/>
            <a:ext cx="1931303" cy="964480"/>
            <a:chOff x="5694350" y="3263750"/>
            <a:chExt cx="1622702" cy="626499"/>
          </a:xfrm>
        </p:grpSpPr>
        <p:sp>
          <p:nvSpPr>
            <p:cNvPr id="473" name="Shape 473"/>
            <p:cNvSpPr txBox="1"/>
            <p:nvPr/>
          </p:nvSpPr>
          <p:spPr>
            <a:xfrm>
              <a:off x="5694350" y="3263750"/>
              <a:ext cx="15782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3600"/>
                <a:t>X</a:t>
              </a: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5732223" y="3642450"/>
              <a:ext cx="1584829" cy="24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Xml</a:t>
              </a:r>
            </a:p>
          </p:txBody>
        </p:sp>
      </p:grpSp>
      <p:sp>
        <p:nvSpPr>
          <p:cNvPr id="36" name="Shape 474"/>
          <p:cNvSpPr txBox="1"/>
          <p:nvPr/>
        </p:nvSpPr>
        <p:spPr>
          <a:xfrm>
            <a:off x="1353975" y="3840254"/>
            <a:ext cx="1867551" cy="381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000000"/>
                </a:solidFill>
              </a:rPr>
              <a:t>JSON</a:t>
            </a:r>
            <a:endParaRPr lang="e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8525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Challenges - Summary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2905" y="1116826"/>
            <a:ext cx="8458201" cy="3771901"/>
          </a:xfrm>
        </p:spPr>
        <p:txBody>
          <a:bodyPr/>
          <a:lstStyle/>
          <a:p>
            <a:r>
              <a:rPr lang="en-US" sz="2000" dirty="0" smtClean="0"/>
              <a:t>Service Discovery</a:t>
            </a:r>
          </a:p>
          <a:p>
            <a:r>
              <a:rPr lang="en-US" sz="2000" dirty="0" smtClean="0"/>
              <a:t>Operational </a:t>
            </a:r>
            <a:r>
              <a:rPr lang="en-US" sz="2000" dirty="0"/>
              <a:t>Overhead (100s of services; </a:t>
            </a:r>
            <a:r>
              <a:rPr lang="en-US" sz="2000" dirty="0" err="1"/>
              <a:t>DevOps</a:t>
            </a:r>
            <a:r>
              <a:rPr lang="en-US" sz="2000" dirty="0"/>
              <a:t> model absolutely required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Distributed </a:t>
            </a:r>
            <a:r>
              <a:rPr lang="en-US" sz="2000" dirty="0"/>
              <a:t>Systems are inherently </a:t>
            </a:r>
            <a:r>
              <a:rPr lang="en-US" sz="2000" dirty="0" smtClean="0"/>
              <a:t>Complex</a:t>
            </a:r>
          </a:p>
          <a:p>
            <a:pPr lvl="1"/>
            <a:r>
              <a:rPr lang="en-US" sz="2000" dirty="0" smtClean="0"/>
              <a:t>N/W Latency, Fault Tolerance, Serialization overhead ..</a:t>
            </a:r>
          </a:p>
          <a:p>
            <a:r>
              <a:rPr lang="en-US" sz="2000" dirty="0" smtClean="0"/>
              <a:t>Service </a:t>
            </a:r>
            <a:r>
              <a:rPr lang="en-US" sz="2000" dirty="0"/>
              <a:t>Interface Versioning, Mismatches?</a:t>
            </a:r>
          </a:p>
          <a:p>
            <a:r>
              <a:rPr lang="en-US" sz="2000" dirty="0" smtClean="0"/>
              <a:t>Testing </a:t>
            </a:r>
            <a:r>
              <a:rPr lang="en-US" sz="2000" dirty="0"/>
              <a:t>(Need the entire ecosystem to test)</a:t>
            </a:r>
          </a:p>
          <a:p>
            <a:r>
              <a:rPr lang="en-US" sz="2000" dirty="0" smtClean="0"/>
              <a:t>Fan </a:t>
            </a:r>
            <a:r>
              <a:rPr lang="en-US" sz="2000" dirty="0"/>
              <a:t>out of Requests -&gt; Increases n/w traffic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Best Practices/Tips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895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Best Practice -&gt; Isolation/Access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524" y="1200153"/>
            <a:ext cx="8229600" cy="3725699"/>
          </a:xfrm>
        </p:spPr>
        <p:txBody>
          <a:bodyPr/>
          <a:lstStyle/>
          <a:p>
            <a:r>
              <a:rPr lang="en-US" dirty="0" smtClean="0"/>
              <a:t>TIP: In AWS, use Security Groups to isolate/restrict access to your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94" y="1909519"/>
            <a:ext cx="6045200" cy="213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5867" y="4631638"/>
            <a:ext cx="6052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docs.aws.amazon.com</a:t>
            </a:r>
            <a:r>
              <a:rPr lang="en-US" sz="1100" dirty="0">
                <a:solidFill>
                  <a:srgbClr val="FFFFFF"/>
                </a:solidFill>
              </a:rPr>
              <a:t>/AWSEC2/latest/</a:t>
            </a:r>
            <a:r>
              <a:rPr lang="en-US" sz="1100" dirty="0" err="1">
                <a:solidFill>
                  <a:srgbClr val="FFFFFF"/>
                </a:solidFill>
              </a:rPr>
              <a:t>UserGuide</a:t>
            </a:r>
            <a:r>
              <a:rPr lang="en-US" sz="1100" dirty="0">
                <a:solidFill>
                  <a:srgbClr val="FFFFFF"/>
                </a:solidFill>
              </a:rPr>
              <a:t>/using-network-</a:t>
            </a:r>
            <a:r>
              <a:rPr lang="en-US" sz="1100" dirty="0" err="1">
                <a:solidFill>
                  <a:srgbClr val="FFFFFF"/>
                </a:solidFill>
              </a:rPr>
              <a:t>security.html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Old </a:t>
            </a:r>
            <a:r>
              <a:rPr lang="en-US" dirty="0" err="1"/>
              <a:t>DataCenter</a:t>
            </a:r>
            <a:r>
              <a:rPr lang="en-US" dirty="0"/>
              <a:t> (2008)</a:t>
            </a:r>
          </a:p>
          <a:p>
            <a:r>
              <a:rPr lang="en-US" dirty="0"/>
              <a:t>Everything in one </a:t>
            </a:r>
            <a:r>
              <a:rPr lang="en-US" dirty="0" err="1"/>
              <a:t>WebApp</a:t>
            </a:r>
            <a:r>
              <a:rPr lang="en-US" dirty="0"/>
              <a:t> (.war)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AWS Cloud </a:t>
            </a:r>
            <a:r>
              <a:rPr lang="en-US" dirty="0" smtClean="0"/>
              <a:t>(~2010)</a:t>
            </a:r>
            <a:endParaRPr lang="en-US" dirty="0"/>
          </a:p>
          <a:p>
            <a:r>
              <a:rPr lang="en-US" dirty="0"/>
              <a:t>100s of Fine Grained Services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Netflix - Evolution</a:t>
            </a:r>
            <a:endParaRPr lang="en-US" cap="none" dirty="0"/>
          </a:p>
        </p:txBody>
      </p:sp>
      <p:pic>
        <p:nvPicPr>
          <p:cNvPr id="5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975" y="2366963"/>
            <a:ext cx="933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925" y="3051227"/>
            <a:ext cx="14859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475" y="3051225"/>
            <a:ext cx="4076700" cy="194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76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cap="none" dirty="0" smtClean="0"/>
              <a:t>Best Practice -&gt; </a:t>
            </a:r>
            <a:r>
              <a:rPr lang="en" cap="none" dirty="0" smtClean="0"/>
              <a:t>Loadbalancers</a:t>
            </a:r>
            <a:endParaRPr lang="en" cap="none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Choice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 dirty="0"/>
              <a:t>Central Loadbalancer? (H/W </a:t>
            </a:r>
            <a:r>
              <a:rPr lang="en-US" dirty="0" smtClean="0"/>
              <a:t>or </a:t>
            </a:r>
            <a:r>
              <a:rPr lang="en" dirty="0" smtClean="0"/>
              <a:t>S/W</a:t>
            </a:r>
            <a:r>
              <a:rPr lang="en" dirty="0"/>
              <a:t>)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OR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2.  Client based S/W Loadbalancer?</a:t>
            </a:r>
          </a:p>
        </p:txBody>
      </p:sp>
    </p:spTree>
    <p:extLst>
      <p:ext uri="{BB962C8B-B14F-4D97-AF65-F5344CB8AC3E}">
        <p14:creationId xmlns:p14="http://schemas.microsoft.com/office/powerpoint/2010/main" val="34684707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Central (Proxy) </a:t>
            </a:r>
            <a:r>
              <a:rPr lang="en-US" cap="none" dirty="0" err="1" smtClean="0"/>
              <a:t>Loadbalancer</a:t>
            </a:r>
            <a:endParaRPr lang="en-US" cap="none" dirty="0"/>
          </a:p>
        </p:txBody>
      </p:sp>
      <p:cxnSp>
        <p:nvCxnSpPr>
          <p:cNvPr id="3" name="Straight Arrow Connector 2"/>
          <p:cNvCxnSpPr>
            <a:stCxn id="16" idx="2"/>
            <a:endCxn id="43" idx="0"/>
          </p:cNvCxnSpPr>
          <p:nvPr/>
        </p:nvCxnSpPr>
        <p:spPr>
          <a:xfrm>
            <a:off x="4362588" y="1765719"/>
            <a:ext cx="2459756" cy="3132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43" idx="2"/>
            <a:endCxn id="13" idx="0"/>
          </p:cNvCxnSpPr>
          <p:nvPr/>
        </p:nvCxnSpPr>
        <p:spPr>
          <a:xfrm>
            <a:off x="6822350" y="2555263"/>
            <a:ext cx="160169" cy="335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0938" y="2487306"/>
            <a:ext cx="1876278" cy="47625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Account Service Load Balancer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532" y="323829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7353" y="43440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6688" y="289086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 flipH="1">
            <a:off x="800851" y="2963559"/>
            <a:ext cx="1018226" cy="2747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424449" y="1289466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API Gateway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6" idx="2"/>
            <a:endCxn id="9" idx="0"/>
          </p:cNvCxnSpPr>
          <p:nvPr/>
        </p:nvCxnSpPr>
        <p:spPr>
          <a:xfrm flipH="1">
            <a:off x="1819083" y="1765716"/>
            <a:ext cx="2543511" cy="72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3" idx="2"/>
            <a:endCxn id="42" idx="0"/>
          </p:cNvCxnSpPr>
          <p:nvPr/>
        </p:nvCxnSpPr>
        <p:spPr>
          <a:xfrm>
            <a:off x="6822350" y="2555263"/>
            <a:ext cx="1170623" cy="1163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91397" y="324193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>
            <a:stCxn id="9" idx="2"/>
            <a:endCxn id="28" idx="0"/>
          </p:cNvCxnSpPr>
          <p:nvPr/>
        </p:nvCxnSpPr>
        <p:spPr>
          <a:xfrm>
            <a:off x="1819083" y="2963556"/>
            <a:ext cx="781639" cy="278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793236" y="4324842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27142" y="371838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84205" y="2079013"/>
            <a:ext cx="1876278" cy="476250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Customer Service Load Balancer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85748" y="3478668"/>
            <a:ext cx="1876278" cy="476250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rgbClr val="000000"/>
                </a:solidFill>
              </a:rPr>
              <a:t>Reco</a:t>
            </a:r>
            <a:r>
              <a:rPr lang="en-US" sz="1500" dirty="0" smtClean="0">
                <a:solidFill>
                  <a:srgbClr val="000000"/>
                </a:solidFill>
              </a:rPr>
              <a:t> Service </a:t>
            </a:r>
          </a:p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Load Balancer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51" name="Straight Arrow Connector 50"/>
          <p:cNvCxnSpPr>
            <a:stCxn id="16" idx="2"/>
            <a:endCxn id="50" idx="0"/>
          </p:cNvCxnSpPr>
          <p:nvPr/>
        </p:nvCxnSpPr>
        <p:spPr>
          <a:xfrm>
            <a:off x="4362594" y="1765716"/>
            <a:ext cx="461299" cy="1712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12" idx="0"/>
          </p:cNvCxnSpPr>
          <p:nvPr/>
        </p:nvCxnSpPr>
        <p:spPr>
          <a:xfrm flipH="1">
            <a:off x="3550302" y="3954921"/>
            <a:ext cx="1273591" cy="389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0" idx="2"/>
            <a:endCxn id="38" idx="0"/>
          </p:cNvCxnSpPr>
          <p:nvPr/>
        </p:nvCxnSpPr>
        <p:spPr>
          <a:xfrm>
            <a:off x="4823887" y="3954918"/>
            <a:ext cx="812292" cy="369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3"/>
            <a:endCxn id="28" idx="1"/>
          </p:cNvCxnSpPr>
          <p:nvPr/>
        </p:nvCxnSpPr>
        <p:spPr>
          <a:xfrm>
            <a:off x="1510175" y="3512925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74027" y="4660841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0709" y="3455700"/>
            <a:ext cx="0" cy="25174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Client </a:t>
            </a:r>
            <a:r>
              <a:rPr lang="en-US" cap="none" dirty="0" err="1" smtClean="0"/>
              <a:t>Loadbalancer</a:t>
            </a:r>
            <a:endParaRPr lang="en-US" cap="none" dirty="0"/>
          </a:p>
        </p:txBody>
      </p:sp>
      <p:cxnSp>
        <p:nvCxnSpPr>
          <p:cNvPr id="3" name="Straight Arrow Connector 2"/>
          <p:cNvCxnSpPr>
            <a:stCxn id="16" idx="2"/>
          </p:cNvCxnSpPr>
          <p:nvPr/>
        </p:nvCxnSpPr>
        <p:spPr>
          <a:xfrm flipV="1">
            <a:off x="4444722" y="2090458"/>
            <a:ext cx="2377622" cy="10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1532" y="323829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7353" y="43440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9831" y="289086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1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>
            <a:endCxn id="10" idx="0"/>
          </p:cNvCxnSpPr>
          <p:nvPr/>
        </p:nvCxnSpPr>
        <p:spPr>
          <a:xfrm flipH="1">
            <a:off x="800857" y="2174117"/>
            <a:ext cx="1212717" cy="1064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773318" y="1224373"/>
            <a:ext cx="5342819" cy="9726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API Gateway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91397" y="324193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33" name="Straight Arrow Connector 32"/>
          <p:cNvCxnSpPr>
            <a:endCxn id="28" idx="0"/>
          </p:cNvCxnSpPr>
          <p:nvPr/>
        </p:nvCxnSpPr>
        <p:spPr>
          <a:xfrm>
            <a:off x="2002133" y="2219890"/>
            <a:ext cx="598589" cy="1022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793236" y="4324842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27142" y="371838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</a:t>
            </a:r>
            <a:r>
              <a:rPr lang="en-US" sz="1400" b="1" u="sng" dirty="0" smtClean="0">
                <a:solidFill>
                  <a:srgbClr val="000000"/>
                </a:solidFill>
              </a:rPr>
              <a:t>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/>
          <p:cNvCxnSpPr>
            <a:stCxn id="16" idx="2"/>
            <a:endCxn id="12" idx="0"/>
          </p:cNvCxnSpPr>
          <p:nvPr/>
        </p:nvCxnSpPr>
        <p:spPr>
          <a:xfrm flipH="1">
            <a:off x="3550296" y="2197001"/>
            <a:ext cx="894426" cy="2147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8" idx="0"/>
          </p:cNvCxnSpPr>
          <p:nvPr/>
        </p:nvCxnSpPr>
        <p:spPr>
          <a:xfrm>
            <a:off x="4457783" y="2215628"/>
            <a:ext cx="1178396" cy="2109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3"/>
            <a:endCxn id="28" idx="1"/>
          </p:cNvCxnSpPr>
          <p:nvPr/>
        </p:nvCxnSpPr>
        <p:spPr>
          <a:xfrm>
            <a:off x="1510175" y="3512925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74027" y="4660841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0709" y="3455700"/>
            <a:ext cx="0" cy="25174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0"/>
          </p:cNvCxnSpPr>
          <p:nvPr/>
        </p:nvCxnSpPr>
        <p:spPr>
          <a:xfrm>
            <a:off x="6349615" y="2174117"/>
            <a:ext cx="896047" cy="7167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349609" y="2197001"/>
            <a:ext cx="1658475" cy="157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788425" y="1636311"/>
            <a:ext cx="1575148" cy="575789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69078" y="1635807"/>
            <a:ext cx="1685886" cy="549250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76718" y="1612921"/>
            <a:ext cx="1731650" cy="564846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34319" y="160204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 cap="none" dirty="0"/>
              <a:t>Client based Smart Loadbalancer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2241062" y="4404113"/>
            <a:ext cx="3884508" cy="6421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 smtClean="0"/>
              <a:t>Use </a:t>
            </a:r>
            <a:r>
              <a:rPr lang="en" dirty="0"/>
              <a:t>Ribbon (</a:t>
            </a:r>
            <a:r>
              <a:rPr lang="en" dirty="0">
                <a:hlinkClick r:id="rId3"/>
              </a:rPr>
              <a:t>http://github.com/netflix/ribbon</a:t>
            </a:r>
            <a:r>
              <a:rPr lang="en" dirty="0"/>
              <a:t>)</a:t>
            </a:r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692" y="1029845"/>
            <a:ext cx="4526367" cy="324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984" y="1027297"/>
            <a:ext cx="1204335" cy="1849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2" y="2904454"/>
            <a:ext cx="1243007" cy="3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403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Best Practice -&gt; </a:t>
            </a:r>
            <a:r>
              <a:rPr lang="en-US" cap="none" dirty="0" err="1"/>
              <a:t>LoadBalancers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TIP: Use Client Side Smart </a:t>
            </a:r>
            <a:r>
              <a:rPr lang="en-US" sz="2400" dirty="0" err="1" smtClean="0"/>
              <a:t>LoadBalancers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contd..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r>
              <a:rPr lang="en-US" sz="2400" dirty="0" smtClean="0"/>
              <a:t>Dependency Calls</a:t>
            </a:r>
          </a:p>
          <a:p>
            <a:pPr lvl="1"/>
            <a:r>
              <a:rPr lang="en-US" sz="1800" dirty="0" smtClean="0"/>
              <a:t>Guard your dependency calls</a:t>
            </a:r>
          </a:p>
          <a:p>
            <a:pPr lvl="1"/>
            <a:r>
              <a:rPr lang="en-US" sz="1800" dirty="0" smtClean="0"/>
              <a:t>Cache your dependency call results</a:t>
            </a:r>
          </a:p>
          <a:p>
            <a:pPr lvl="1"/>
            <a:r>
              <a:rPr lang="en-US" sz="1800" dirty="0" smtClean="0"/>
              <a:t>Consider Batching your dependency calls</a:t>
            </a:r>
          </a:p>
          <a:p>
            <a:pPr lvl="1"/>
            <a:r>
              <a:rPr lang="en-US" sz="1800" dirty="0" smtClean="0"/>
              <a:t>Increase throughput via </a:t>
            </a:r>
            <a:r>
              <a:rPr lang="en-US" sz="1800" dirty="0" err="1" smtClean="0"/>
              <a:t>Async</a:t>
            </a:r>
            <a:r>
              <a:rPr lang="en-US" sz="1800" dirty="0" smtClean="0"/>
              <a:t>/</a:t>
            </a:r>
            <a:r>
              <a:rPr lang="en-US" sz="1800" dirty="0" err="1" smtClean="0"/>
              <a:t>ReactiveX</a:t>
            </a:r>
            <a:r>
              <a:rPr lang="en-US" sz="1800" dirty="0" smtClean="0"/>
              <a:t> patterns</a:t>
            </a:r>
          </a:p>
          <a:p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593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cap="none" dirty="0" smtClean="0"/>
              <a:t>Dependency Resiliency</a:t>
            </a:r>
            <a:endParaRPr lang="en" cap="none" dirty="0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562" y="972735"/>
            <a:ext cx="4343400" cy="395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0777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00" y="52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cap="none" dirty="0"/>
              <a:t>Service Hosed!!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65" y="831179"/>
            <a:ext cx="5266496" cy="35768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79605" y="4650863"/>
            <a:ext cx="473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single “bad” service can still bring your service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1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Availability</a:t>
            </a:r>
            <a:endParaRPr lang="en"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2400" dirty="0" smtClean="0"/>
              <a:t>MicroServices </a:t>
            </a:r>
            <a:r>
              <a:rPr lang="en" sz="2400" dirty="0"/>
              <a:t>does </a:t>
            </a:r>
            <a:r>
              <a:rPr lang="en" sz="2400" dirty="0">
                <a:solidFill>
                  <a:srgbClr val="A61C00"/>
                </a:solidFill>
              </a:rPr>
              <a:t>not</a:t>
            </a:r>
            <a:r>
              <a:rPr lang="en" sz="2400" dirty="0"/>
              <a:t> automatically mean better Availability </a:t>
            </a:r>
          </a:p>
          <a:p>
            <a:pPr marL="457200" lvl="0" indent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2400" dirty="0"/>
              <a:t>- Unless you have </a:t>
            </a:r>
            <a:r>
              <a:rPr lang="en" sz="2400" dirty="0">
                <a:solidFill>
                  <a:srgbClr val="CC4125"/>
                </a:solidFill>
              </a:rPr>
              <a:t>Fault Tolerant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836645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2"/>
            <a:ext cx="8490620" cy="855849"/>
          </a:xfrm>
        </p:spPr>
        <p:txBody>
          <a:bodyPr/>
          <a:lstStyle/>
          <a:p>
            <a:r>
              <a:rPr lang="en-US" cap="none" dirty="0" smtClean="0"/>
              <a:t>Resiliency/Availability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83" y="1045979"/>
            <a:ext cx="8193168" cy="3328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66" y="177445"/>
            <a:ext cx="2063589" cy="587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439" y="4542279"/>
            <a:ext cx="70313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Circuit Breaker, Retries, Bulk Heading and Fallbacks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15" y="756465"/>
            <a:ext cx="1243007" cy="3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Netflix Scale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 1/3 of the peak Internet traffic a </a:t>
            </a:r>
            <a:r>
              <a:rPr lang="en-US" dirty="0" smtClean="0"/>
              <a:t>day</a:t>
            </a:r>
          </a:p>
          <a:p>
            <a:r>
              <a:rPr lang="en-US" dirty="0" smtClean="0"/>
              <a:t>~50M subscribers</a:t>
            </a:r>
          </a:p>
          <a:p>
            <a:r>
              <a:rPr lang="en-US" dirty="0" smtClean="0"/>
              <a:t>~2 Billion Edge API Requests/Day</a:t>
            </a:r>
          </a:p>
          <a:p>
            <a:r>
              <a:rPr lang="en-US" dirty="0" smtClean="0"/>
              <a:t>&gt;500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~30 Engineering Teams (owning many </a:t>
            </a:r>
            <a:r>
              <a:rPr lang="en-US" dirty="0" err="1" smtClean="0"/>
              <a:t>microservices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6" name="Picture 5" descr="Screen shot 2012-07-08 at 12.11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32" y="2979167"/>
            <a:ext cx="4525116" cy="18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7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86" y="1933711"/>
            <a:ext cx="7924800" cy="857250"/>
          </a:xfrm>
        </p:spPr>
        <p:txBody>
          <a:bodyPr/>
          <a:lstStyle/>
          <a:p>
            <a:r>
              <a:rPr lang="en-US" dirty="0" smtClean="0"/>
              <a:t>Handling Fan 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4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Caching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1067" y="1867819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App/Service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41198" y="1111351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44194" y="2038897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4194" y="303817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Z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034771" y="3604890"/>
            <a:ext cx="1251260" cy="54166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121806" y="3710594"/>
            <a:ext cx="1251260" cy="54166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2707950" y="1480244"/>
            <a:ext cx="2633248" cy="770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2707956" y="2250722"/>
            <a:ext cx="2636238" cy="9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  <a:endCxn id="7" idx="1"/>
          </p:cNvCxnSpPr>
          <p:nvPr/>
        </p:nvCxnSpPr>
        <p:spPr>
          <a:xfrm>
            <a:off x="1769512" y="2633624"/>
            <a:ext cx="3574682" cy="70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  <a:endCxn id="10" idx="0"/>
          </p:cNvCxnSpPr>
          <p:nvPr/>
        </p:nvCxnSpPr>
        <p:spPr>
          <a:xfrm>
            <a:off x="1769512" y="2633624"/>
            <a:ext cx="1977924" cy="107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080600" y="1494256"/>
            <a:ext cx="401524" cy="457615"/>
            <a:chOff x="4080600" y="1494253"/>
            <a:chExt cx="401524" cy="45761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080600" y="1578305"/>
              <a:ext cx="401524" cy="261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211329" y="1494253"/>
              <a:ext cx="186755" cy="4576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233000" y="2057576"/>
            <a:ext cx="401524" cy="457615"/>
            <a:chOff x="4080600" y="1494253"/>
            <a:chExt cx="401524" cy="4576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080600" y="1578305"/>
              <a:ext cx="401524" cy="261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211329" y="1494253"/>
              <a:ext cx="186755" cy="4576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 rot="1988628">
            <a:off x="1524531" y="3080093"/>
            <a:ext cx="2078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1. Obtain data from Cache</a:t>
            </a:r>
          </a:p>
        </p:txBody>
      </p:sp>
      <p:sp>
        <p:nvSpPr>
          <p:cNvPr id="32" name="TextBox 31"/>
          <p:cNvSpPr txBox="1"/>
          <p:nvPr/>
        </p:nvSpPr>
        <p:spPr>
          <a:xfrm rot="687770">
            <a:off x="2829327" y="2770838"/>
            <a:ext cx="2369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2</a:t>
            </a:r>
            <a:r>
              <a:rPr lang="en-US" sz="11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. On Cache miss call Service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31399" y="4669542"/>
            <a:ext cx="521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</a:t>
            </a:r>
            <a:r>
              <a:rPr lang="en-US" dirty="0" err="1" smtClean="0"/>
              <a:t>Config</a:t>
            </a:r>
            <a:r>
              <a:rPr lang="en-US" dirty="0" smtClean="0"/>
              <a:t> your TTL based on flexibility with data staleness!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3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Composite (Materialized View) Caching</a:t>
            </a:r>
            <a:endParaRPr lang="en-US" cap="none" dirty="0"/>
          </a:p>
        </p:txBody>
      </p:sp>
      <p:sp>
        <p:nvSpPr>
          <p:cNvPr id="3" name="Rectangle 2"/>
          <p:cNvSpPr/>
          <p:nvPr/>
        </p:nvSpPr>
        <p:spPr>
          <a:xfrm>
            <a:off x="831067" y="1802446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App/Service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41198" y="1111351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44194" y="2038897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44194" y="303817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Z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34770" y="3604890"/>
            <a:ext cx="1456691" cy="66307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121805" y="3710594"/>
            <a:ext cx="1752505" cy="72547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Fn</a:t>
            </a:r>
            <a:r>
              <a:rPr lang="en-US" dirty="0" smtClean="0">
                <a:solidFill>
                  <a:schemeClr val="bg1"/>
                </a:solidFill>
              </a:rPr>
              <a:t> {A, B, C}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Cache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Cluster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2707950" y="1414871"/>
            <a:ext cx="2633248" cy="770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>
            <a:off x="2707950" y="2185349"/>
            <a:ext cx="2636244" cy="15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3"/>
            <a:endCxn id="6" idx="1"/>
          </p:cNvCxnSpPr>
          <p:nvPr/>
        </p:nvCxnSpPr>
        <p:spPr>
          <a:xfrm>
            <a:off x="2707956" y="2185349"/>
            <a:ext cx="2636238" cy="1156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2"/>
            <a:endCxn id="8" idx="0"/>
          </p:cNvCxnSpPr>
          <p:nvPr/>
        </p:nvCxnSpPr>
        <p:spPr>
          <a:xfrm>
            <a:off x="1769512" y="2568251"/>
            <a:ext cx="2228546" cy="1142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59432">
            <a:off x="1701949" y="3126787"/>
            <a:ext cx="2078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1. Obtain data from Cache</a:t>
            </a:r>
          </a:p>
        </p:txBody>
      </p:sp>
      <p:sp>
        <p:nvSpPr>
          <p:cNvPr id="20" name="TextBox 19"/>
          <p:cNvSpPr txBox="1"/>
          <p:nvPr/>
        </p:nvSpPr>
        <p:spPr>
          <a:xfrm rot="5400000">
            <a:off x="3462338" y="2147122"/>
            <a:ext cx="1776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2</a:t>
            </a:r>
            <a:r>
              <a:rPr lang="en-US" sz="11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. On Cache miss call Services</a:t>
            </a:r>
          </a:p>
        </p:txBody>
      </p:sp>
    </p:spTree>
    <p:extLst>
      <p:ext uri="{BB962C8B-B14F-4D97-AF65-F5344CB8AC3E}">
        <p14:creationId xmlns:p14="http://schemas.microsoft.com/office/powerpoint/2010/main" val="258099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 smtClean="0"/>
              <a:t>BottleNecks</a:t>
            </a:r>
            <a:r>
              <a:rPr lang="en-US" cap="none" dirty="0" smtClean="0"/>
              <a:t>/</a:t>
            </a:r>
            <a:r>
              <a:rPr lang="en-US" cap="none" dirty="0" err="1" smtClean="0"/>
              <a:t>HotSpots</a:t>
            </a:r>
            <a:endParaRPr lang="en-US" cap="none" dirty="0"/>
          </a:p>
        </p:txBody>
      </p:sp>
      <p:sp>
        <p:nvSpPr>
          <p:cNvPr id="4" name="Rectangle 3"/>
          <p:cNvSpPr/>
          <p:nvPr/>
        </p:nvSpPr>
        <p:spPr>
          <a:xfrm>
            <a:off x="2810666" y="1204743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A/B Test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1990" y="3427444"/>
            <a:ext cx="1447352" cy="5323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User 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94986" y="2225676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0816" y="224435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47906" y="221633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Z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6955" y="2209974"/>
            <a:ext cx="1145199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  <a:endCxn id="6" idx="1"/>
          </p:cNvCxnSpPr>
          <p:nvPr/>
        </p:nvCxnSpPr>
        <p:spPr>
          <a:xfrm>
            <a:off x="1752152" y="2443453"/>
            <a:ext cx="1042834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985" y="2455767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32461" y="2477420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4" idx="1"/>
          </p:cNvCxnSpPr>
          <p:nvPr/>
        </p:nvCxnSpPr>
        <p:spPr>
          <a:xfrm flipV="1">
            <a:off x="1752152" y="1438218"/>
            <a:ext cx="1058514" cy="1005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5" idx="0"/>
          </p:cNvCxnSpPr>
          <p:nvPr/>
        </p:nvCxnSpPr>
        <p:spPr>
          <a:xfrm>
            <a:off x="1752152" y="2443453"/>
            <a:ext cx="1763514" cy="983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0"/>
            <a:endCxn id="4" idx="2"/>
          </p:cNvCxnSpPr>
          <p:nvPr/>
        </p:nvCxnSpPr>
        <p:spPr>
          <a:xfrm flipV="1">
            <a:off x="3499987" y="1671698"/>
            <a:ext cx="15680" cy="553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5" idx="0"/>
          </p:cNvCxnSpPr>
          <p:nvPr/>
        </p:nvCxnSpPr>
        <p:spPr>
          <a:xfrm>
            <a:off x="3499990" y="2692633"/>
            <a:ext cx="15679" cy="734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5" idx="3"/>
          </p:cNvCxnSpPr>
          <p:nvPr/>
        </p:nvCxnSpPr>
        <p:spPr>
          <a:xfrm flipH="1">
            <a:off x="4239348" y="2698583"/>
            <a:ext cx="1689785" cy="995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5" idx="3"/>
          </p:cNvCxnSpPr>
          <p:nvPr/>
        </p:nvCxnSpPr>
        <p:spPr>
          <a:xfrm flipH="1">
            <a:off x="4239348" y="2683291"/>
            <a:ext cx="4013565" cy="1010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347307" y="2876439"/>
            <a:ext cx="2330911" cy="1522270"/>
          </a:xfrm>
          <a:custGeom>
            <a:avLst/>
            <a:gdLst>
              <a:gd name="connsiteX0" fmla="*/ 136538 w 2330911"/>
              <a:gd name="connsiteY0" fmla="*/ 1288793 h 1522270"/>
              <a:gd name="connsiteX1" fmla="*/ 136538 w 2330911"/>
              <a:gd name="connsiteY1" fmla="*/ 1288793 h 1522270"/>
              <a:gd name="connsiteX2" fmla="*/ 155213 w 2330911"/>
              <a:gd name="connsiteY2" fmla="*/ 868534 h 1522270"/>
              <a:gd name="connsiteX3" fmla="*/ 201902 w 2330911"/>
              <a:gd name="connsiteY3" fmla="*/ 765804 h 1522270"/>
              <a:gd name="connsiteX4" fmla="*/ 369982 w 2330911"/>
              <a:gd name="connsiteY4" fmla="*/ 513649 h 1522270"/>
              <a:gd name="connsiteX5" fmla="*/ 472697 w 2330911"/>
              <a:gd name="connsiteY5" fmla="*/ 420258 h 1522270"/>
              <a:gd name="connsiteX6" fmla="*/ 631439 w 2330911"/>
              <a:gd name="connsiteY6" fmla="*/ 308189 h 1522270"/>
              <a:gd name="connsiteX7" fmla="*/ 808856 w 2330911"/>
              <a:gd name="connsiteY7" fmla="*/ 214798 h 1522270"/>
              <a:gd name="connsiteX8" fmla="*/ 892896 w 2330911"/>
              <a:gd name="connsiteY8" fmla="*/ 158764 h 1522270"/>
              <a:gd name="connsiteX9" fmla="*/ 1107665 w 2330911"/>
              <a:gd name="connsiteY9" fmla="*/ 56034 h 1522270"/>
              <a:gd name="connsiteX10" fmla="*/ 1359784 w 2330911"/>
              <a:gd name="connsiteY10" fmla="*/ 9339 h 1522270"/>
              <a:gd name="connsiteX11" fmla="*/ 1481175 w 2330911"/>
              <a:gd name="connsiteY11" fmla="*/ 0 h 1522270"/>
              <a:gd name="connsiteX12" fmla="*/ 1667930 w 2330911"/>
              <a:gd name="connsiteY12" fmla="*/ 9339 h 1522270"/>
              <a:gd name="connsiteX13" fmla="*/ 1826672 w 2330911"/>
              <a:gd name="connsiteY13" fmla="*/ 102729 h 1522270"/>
              <a:gd name="connsiteX14" fmla="*/ 1901374 w 2330911"/>
              <a:gd name="connsiteY14" fmla="*/ 158764 h 1522270"/>
              <a:gd name="connsiteX15" fmla="*/ 2032103 w 2330911"/>
              <a:gd name="connsiteY15" fmla="*/ 270833 h 1522270"/>
              <a:gd name="connsiteX16" fmla="*/ 2181507 w 2330911"/>
              <a:gd name="connsiteY16" fmla="*/ 382902 h 1522270"/>
              <a:gd name="connsiteX17" fmla="*/ 2237533 w 2330911"/>
              <a:gd name="connsiteY17" fmla="*/ 448276 h 1522270"/>
              <a:gd name="connsiteX18" fmla="*/ 2265547 w 2330911"/>
              <a:gd name="connsiteY18" fmla="*/ 522988 h 1522270"/>
              <a:gd name="connsiteX19" fmla="*/ 2284222 w 2330911"/>
              <a:gd name="connsiteY19" fmla="*/ 588362 h 1522270"/>
              <a:gd name="connsiteX20" fmla="*/ 2293560 w 2330911"/>
              <a:gd name="connsiteY20" fmla="*/ 635057 h 1522270"/>
              <a:gd name="connsiteX21" fmla="*/ 2330911 w 2330911"/>
              <a:gd name="connsiteY21" fmla="*/ 765804 h 1522270"/>
              <a:gd name="connsiteX22" fmla="*/ 2312235 w 2330911"/>
              <a:gd name="connsiteY22" fmla="*/ 924569 h 1522270"/>
              <a:gd name="connsiteX23" fmla="*/ 2293560 w 2330911"/>
              <a:gd name="connsiteY23" fmla="*/ 980603 h 1522270"/>
              <a:gd name="connsiteX24" fmla="*/ 2228196 w 2330911"/>
              <a:gd name="connsiteY24" fmla="*/ 1102011 h 1522270"/>
              <a:gd name="connsiteX25" fmla="*/ 2144156 w 2330911"/>
              <a:gd name="connsiteY25" fmla="*/ 1186063 h 1522270"/>
              <a:gd name="connsiteX26" fmla="*/ 2060116 w 2330911"/>
              <a:gd name="connsiteY26" fmla="*/ 1251437 h 1522270"/>
              <a:gd name="connsiteX27" fmla="*/ 2004089 w 2330911"/>
              <a:gd name="connsiteY27" fmla="*/ 1270115 h 1522270"/>
              <a:gd name="connsiteX28" fmla="*/ 1938725 w 2330911"/>
              <a:gd name="connsiteY28" fmla="*/ 1298132 h 1522270"/>
              <a:gd name="connsiteX29" fmla="*/ 1723957 w 2330911"/>
              <a:gd name="connsiteY29" fmla="*/ 1382184 h 1522270"/>
              <a:gd name="connsiteX30" fmla="*/ 1443824 w 2330911"/>
              <a:gd name="connsiteY30" fmla="*/ 1466236 h 1522270"/>
              <a:gd name="connsiteX31" fmla="*/ 1285082 w 2330911"/>
              <a:gd name="connsiteY31" fmla="*/ 1484914 h 1522270"/>
              <a:gd name="connsiteX32" fmla="*/ 1079651 w 2330911"/>
              <a:gd name="connsiteY32" fmla="*/ 1494253 h 1522270"/>
              <a:gd name="connsiteX33" fmla="*/ 874221 w 2330911"/>
              <a:gd name="connsiteY33" fmla="*/ 1512931 h 1522270"/>
              <a:gd name="connsiteX34" fmla="*/ 687466 w 2330911"/>
              <a:gd name="connsiteY34" fmla="*/ 1522270 h 1522270"/>
              <a:gd name="connsiteX35" fmla="*/ 351306 w 2330911"/>
              <a:gd name="connsiteY35" fmla="*/ 1494253 h 1522270"/>
              <a:gd name="connsiteX36" fmla="*/ 304617 w 2330911"/>
              <a:gd name="connsiteY36" fmla="*/ 1484914 h 1522270"/>
              <a:gd name="connsiteX37" fmla="*/ 183227 w 2330911"/>
              <a:gd name="connsiteY37" fmla="*/ 1428879 h 1522270"/>
              <a:gd name="connsiteX38" fmla="*/ 155213 w 2330911"/>
              <a:gd name="connsiteY38" fmla="*/ 1410201 h 1522270"/>
              <a:gd name="connsiteX39" fmla="*/ 117862 w 2330911"/>
              <a:gd name="connsiteY39" fmla="*/ 1391523 h 1522270"/>
              <a:gd name="connsiteX40" fmla="*/ 89849 w 2330911"/>
              <a:gd name="connsiteY40" fmla="*/ 1354167 h 1522270"/>
              <a:gd name="connsiteX41" fmla="*/ 52498 w 2330911"/>
              <a:gd name="connsiteY41" fmla="*/ 1279454 h 1522270"/>
              <a:gd name="connsiteX42" fmla="*/ 24485 w 2330911"/>
              <a:gd name="connsiteY42" fmla="*/ 1260776 h 1522270"/>
              <a:gd name="connsiteX43" fmla="*/ 15147 w 2330911"/>
              <a:gd name="connsiteY43" fmla="*/ 1111350 h 1522270"/>
              <a:gd name="connsiteX44" fmla="*/ 33822 w 2330911"/>
              <a:gd name="connsiteY44" fmla="*/ 1083333 h 1522270"/>
              <a:gd name="connsiteX45" fmla="*/ 108524 w 2330911"/>
              <a:gd name="connsiteY45" fmla="*/ 999281 h 1522270"/>
              <a:gd name="connsiteX46" fmla="*/ 108524 w 2330911"/>
              <a:gd name="connsiteY46" fmla="*/ 999281 h 152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30911" h="1522270">
                <a:moveTo>
                  <a:pt x="136538" y="1288793"/>
                </a:moveTo>
                <a:lnTo>
                  <a:pt x="136538" y="1288793"/>
                </a:lnTo>
                <a:cubicBezTo>
                  <a:pt x="71722" y="1115929"/>
                  <a:pt x="87465" y="1193771"/>
                  <a:pt x="155213" y="868534"/>
                </a:cubicBezTo>
                <a:cubicBezTo>
                  <a:pt x="162884" y="831710"/>
                  <a:pt x="183360" y="798530"/>
                  <a:pt x="201902" y="765804"/>
                </a:cubicBezTo>
                <a:cubicBezTo>
                  <a:pt x="230181" y="715893"/>
                  <a:pt x="316662" y="575865"/>
                  <a:pt x="369982" y="513649"/>
                </a:cubicBezTo>
                <a:cubicBezTo>
                  <a:pt x="398738" y="480096"/>
                  <a:pt x="436597" y="446516"/>
                  <a:pt x="472697" y="420258"/>
                </a:cubicBezTo>
                <a:cubicBezTo>
                  <a:pt x="525078" y="382157"/>
                  <a:pt x="574123" y="338360"/>
                  <a:pt x="631439" y="308189"/>
                </a:cubicBezTo>
                <a:cubicBezTo>
                  <a:pt x="690578" y="277059"/>
                  <a:pt x="753251" y="251873"/>
                  <a:pt x="808856" y="214798"/>
                </a:cubicBezTo>
                <a:cubicBezTo>
                  <a:pt x="836869" y="196120"/>
                  <a:pt x="863910" y="175894"/>
                  <a:pt x="892896" y="158764"/>
                </a:cubicBezTo>
                <a:cubicBezTo>
                  <a:pt x="953932" y="122692"/>
                  <a:pt x="1037173" y="77491"/>
                  <a:pt x="1107665" y="56034"/>
                </a:cubicBezTo>
                <a:cubicBezTo>
                  <a:pt x="1182760" y="33176"/>
                  <a:pt x="1282483" y="17929"/>
                  <a:pt x="1359784" y="9339"/>
                </a:cubicBezTo>
                <a:cubicBezTo>
                  <a:pt x="1400119" y="4857"/>
                  <a:pt x="1440711" y="3113"/>
                  <a:pt x="1481175" y="0"/>
                </a:cubicBezTo>
                <a:cubicBezTo>
                  <a:pt x="1543427" y="3113"/>
                  <a:pt x="1606449" y="-909"/>
                  <a:pt x="1667930" y="9339"/>
                </a:cubicBezTo>
                <a:cubicBezTo>
                  <a:pt x="1753306" y="23570"/>
                  <a:pt x="1765515" y="53797"/>
                  <a:pt x="1826672" y="102729"/>
                </a:cubicBezTo>
                <a:cubicBezTo>
                  <a:pt x="1850977" y="122176"/>
                  <a:pt x="1877284" y="139051"/>
                  <a:pt x="1901374" y="158764"/>
                </a:cubicBezTo>
                <a:cubicBezTo>
                  <a:pt x="1945794" y="195113"/>
                  <a:pt x="1985399" y="237469"/>
                  <a:pt x="2032103" y="270833"/>
                </a:cubicBezTo>
                <a:cubicBezTo>
                  <a:pt x="2064631" y="294070"/>
                  <a:pt x="2158132" y="359524"/>
                  <a:pt x="2181507" y="382902"/>
                </a:cubicBezTo>
                <a:cubicBezTo>
                  <a:pt x="2211925" y="413324"/>
                  <a:pt x="2218569" y="415085"/>
                  <a:pt x="2237533" y="448276"/>
                </a:cubicBezTo>
                <a:cubicBezTo>
                  <a:pt x="2261162" y="489633"/>
                  <a:pt x="2253558" y="479022"/>
                  <a:pt x="2265547" y="522988"/>
                </a:cubicBezTo>
                <a:cubicBezTo>
                  <a:pt x="2271509" y="544853"/>
                  <a:pt x="2278726" y="566375"/>
                  <a:pt x="2284222" y="588362"/>
                </a:cubicBezTo>
                <a:cubicBezTo>
                  <a:pt x="2288071" y="603761"/>
                  <a:pt x="2289000" y="619853"/>
                  <a:pt x="2293560" y="635057"/>
                </a:cubicBezTo>
                <a:cubicBezTo>
                  <a:pt x="2343846" y="802703"/>
                  <a:pt x="2272726" y="503942"/>
                  <a:pt x="2330911" y="765804"/>
                </a:cubicBezTo>
                <a:cubicBezTo>
                  <a:pt x="2324686" y="818726"/>
                  <a:pt x="2321364" y="872070"/>
                  <a:pt x="2312235" y="924569"/>
                </a:cubicBezTo>
                <a:cubicBezTo>
                  <a:pt x="2308862" y="943966"/>
                  <a:pt x="2301315" y="962506"/>
                  <a:pt x="2293560" y="980603"/>
                </a:cubicBezTo>
                <a:cubicBezTo>
                  <a:pt x="2281933" y="1007736"/>
                  <a:pt x="2248472" y="1073042"/>
                  <a:pt x="2228196" y="1102011"/>
                </a:cubicBezTo>
                <a:cubicBezTo>
                  <a:pt x="2184619" y="1164274"/>
                  <a:pt x="2200185" y="1136253"/>
                  <a:pt x="2144156" y="1186063"/>
                </a:cubicBezTo>
                <a:cubicBezTo>
                  <a:pt x="2101210" y="1224243"/>
                  <a:pt x="2114443" y="1226739"/>
                  <a:pt x="2060116" y="1251437"/>
                </a:cubicBezTo>
                <a:cubicBezTo>
                  <a:pt x="2042195" y="1259584"/>
                  <a:pt x="2022463" y="1263047"/>
                  <a:pt x="2004089" y="1270115"/>
                </a:cubicBezTo>
                <a:cubicBezTo>
                  <a:pt x="1981964" y="1278626"/>
                  <a:pt x="1960734" y="1289327"/>
                  <a:pt x="1938725" y="1298132"/>
                </a:cubicBezTo>
                <a:lnTo>
                  <a:pt x="1723957" y="1382184"/>
                </a:lnTo>
                <a:cubicBezTo>
                  <a:pt x="1643438" y="1412975"/>
                  <a:pt x="1522751" y="1456369"/>
                  <a:pt x="1443824" y="1466236"/>
                </a:cubicBezTo>
                <a:lnTo>
                  <a:pt x="1285082" y="1484914"/>
                </a:lnTo>
                <a:cubicBezTo>
                  <a:pt x="1216677" y="1489328"/>
                  <a:pt x="1148128" y="1491140"/>
                  <a:pt x="1079651" y="1494253"/>
                </a:cubicBezTo>
                <a:cubicBezTo>
                  <a:pt x="988819" y="1504347"/>
                  <a:pt x="975418" y="1506797"/>
                  <a:pt x="874221" y="1512931"/>
                </a:cubicBezTo>
                <a:cubicBezTo>
                  <a:pt x="812006" y="1516702"/>
                  <a:pt x="749718" y="1519157"/>
                  <a:pt x="687466" y="1522270"/>
                </a:cubicBezTo>
                <a:lnTo>
                  <a:pt x="351306" y="1494253"/>
                </a:lnTo>
                <a:cubicBezTo>
                  <a:pt x="335510" y="1492712"/>
                  <a:pt x="319819" y="1489475"/>
                  <a:pt x="304617" y="1484914"/>
                </a:cubicBezTo>
                <a:cubicBezTo>
                  <a:pt x="276408" y="1476450"/>
                  <a:pt x="199295" y="1439592"/>
                  <a:pt x="183227" y="1428879"/>
                </a:cubicBezTo>
                <a:cubicBezTo>
                  <a:pt x="173889" y="1422653"/>
                  <a:pt x="164957" y="1415770"/>
                  <a:pt x="155213" y="1410201"/>
                </a:cubicBezTo>
                <a:cubicBezTo>
                  <a:pt x="143127" y="1403294"/>
                  <a:pt x="130312" y="1397749"/>
                  <a:pt x="117862" y="1391523"/>
                </a:cubicBezTo>
                <a:cubicBezTo>
                  <a:pt x="108524" y="1379071"/>
                  <a:pt x="97407" y="1367773"/>
                  <a:pt x="89849" y="1354167"/>
                </a:cubicBezTo>
                <a:cubicBezTo>
                  <a:pt x="73133" y="1324073"/>
                  <a:pt x="76369" y="1303328"/>
                  <a:pt x="52498" y="1279454"/>
                </a:cubicBezTo>
                <a:cubicBezTo>
                  <a:pt x="44563" y="1271518"/>
                  <a:pt x="33823" y="1267002"/>
                  <a:pt x="24485" y="1260776"/>
                </a:cubicBezTo>
                <a:cubicBezTo>
                  <a:pt x="-7056" y="1197685"/>
                  <a:pt x="-5840" y="1216303"/>
                  <a:pt x="15147" y="1111350"/>
                </a:cubicBezTo>
                <a:cubicBezTo>
                  <a:pt x="17348" y="1100344"/>
                  <a:pt x="33822" y="1083333"/>
                  <a:pt x="33822" y="1083333"/>
                </a:cubicBezTo>
                <a:lnTo>
                  <a:pt x="108524" y="999281"/>
                </a:lnTo>
                <a:lnTo>
                  <a:pt x="108524" y="999281"/>
                </a:lnTo>
              </a:path>
            </a:pathLst>
          </a:cu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endCxn id="9" idx="1"/>
          </p:cNvCxnSpPr>
          <p:nvPr/>
        </p:nvCxnSpPr>
        <p:spPr>
          <a:xfrm>
            <a:off x="74351" y="2427748"/>
            <a:ext cx="532602" cy="15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39675" y="3735637"/>
            <a:ext cx="344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Every User </a:t>
            </a:r>
            <a:r>
              <a:rPr lang="en-US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Req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to App translates </a:t>
            </a:r>
          </a:p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to 4 </a:t>
            </a:r>
            <a:r>
              <a:rPr lang="en-US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reqs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to User Account Service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4323388" y="4015809"/>
            <a:ext cx="597617" cy="45761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Tip: Pass data via Headers</a:t>
            </a:r>
            <a:endParaRPr lang="en-US" cap="none" dirty="0"/>
          </a:p>
        </p:txBody>
      </p:sp>
      <p:sp>
        <p:nvSpPr>
          <p:cNvPr id="4" name="Rectangle 3"/>
          <p:cNvSpPr/>
          <p:nvPr/>
        </p:nvSpPr>
        <p:spPr>
          <a:xfrm>
            <a:off x="2810666" y="1204743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A/B Test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1990" y="3427444"/>
            <a:ext cx="1447352" cy="5323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User Account Service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94986" y="2225676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0816" y="224435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47906" y="221633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Service Z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6955" y="2209974"/>
            <a:ext cx="1145199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  <a:endCxn id="6" idx="1"/>
          </p:cNvCxnSpPr>
          <p:nvPr/>
        </p:nvCxnSpPr>
        <p:spPr>
          <a:xfrm>
            <a:off x="1752152" y="2443453"/>
            <a:ext cx="1042834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985" y="2455767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32461" y="2477420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4" idx="1"/>
          </p:cNvCxnSpPr>
          <p:nvPr/>
        </p:nvCxnSpPr>
        <p:spPr>
          <a:xfrm flipV="1">
            <a:off x="1752152" y="1438218"/>
            <a:ext cx="1058514" cy="1005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5" idx="0"/>
          </p:cNvCxnSpPr>
          <p:nvPr/>
        </p:nvCxnSpPr>
        <p:spPr>
          <a:xfrm>
            <a:off x="1752152" y="2443453"/>
            <a:ext cx="1763514" cy="983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9" idx="1"/>
          </p:cNvCxnSpPr>
          <p:nvPr/>
        </p:nvCxnSpPr>
        <p:spPr>
          <a:xfrm>
            <a:off x="74351" y="2427748"/>
            <a:ext cx="532602" cy="15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892991" y="4015806"/>
            <a:ext cx="4057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Passing data (e.g. user and test cell)</a:t>
            </a:r>
          </a:p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ia HTTP Headers </a:t>
            </a:r>
            <a:r>
              <a:rPr lang="en-US" dirty="0" smtClean="0">
                <a:solidFill>
                  <a:srgbClr val="FF0000"/>
                </a:solidFill>
              </a:rPr>
              <a:t>reduces dependency </a:t>
            </a:r>
          </a:p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nd </a:t>
            </a:r>
            <a:r>
              <a:rPr lang="en-US" dirty="0" smtClean="0">
                <a:solidFill>
                  <a:srgbClr val="FF0000"/>
                </a:solidFill>
              </a:rPr>
              <a:t>load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on User Account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6892" y="2101294"/>
            <a:ext cx="8964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Usr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=XX;</a:t>
            </a:r>
          </a:p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AbCell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=103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07708" y="2029556"/>
            <a:ext cx="8964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Usr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=XX;</a:t>
            </a:r>
          </a:p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AbCell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=103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0824" y="2057574"/>
            <a:ext cx="8964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Usr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=XX;</a:t>
            </a:r>
          </a:p>
          <a:p>
            <a:r>
              <a:rPr lang="en-US" sz="105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AbCell</a:t>
            </a:r>
            <a:r>
              <a:rPr lang="en-US" sz="105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=103</a:t>
            </a:r>
          </a:p>
        </p:txBody>
      </p:sp>
      <p:cxnSp>
        <p:nvCxnSpPr>
          <p:cNvPr id="16" name="Elbow Connector 15"/>
          <p:cNvCxnSpPr>
            <a:stCxn id="24" idx="2"/>
            <a:endCxn id="40" idx="0"/>
          </p:cNvCxnSpPr>
          <p:nvPr/>
        </p:nvCxnSpPr>
        <p:spPr>
          <a:xfrm rot="16200000" flipH="1">
            <a:off x="5053460" y="2147514"/>
            <a:ext cx="1570752" cy="2165831"/>
          </a:xfrm>
          <a:prstGeom prst="bent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2399809" y="2264637"/>
            <a:ext cx="2521193" cy="2367551"/>
          </a:xfrm>
          <a:prstGeom prst="bentConnector3">
            <a:avLst>
              <a:gd name="adj1" fmla="val 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40" idx="0"/>
          </p:cNvCxnSpPr>
          <p:nvPr/>
        </p:nvCxnSpPr>
        <p:spPr>
          <a:xfrm rot="5400000">
            <a:off x="6244028" y="3150797"/>
            <a:ext cx="1542734" cy="187285"/>
          </a:xfrm>
          <a:prstGeom prst="bent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12" y="2055118"/>
            <a:ext cx="8357294" cy="857250"/>
          </a:xfrm>
        </p:spPr>
        <p:txBody>
          <a:bodyPr/>
          <a:lstStyle/>
          <a:p>
            <a:r>
              <a:rPr lang="en-US" dirty="0" smtClean="0"/>
              <a:t>Test Resiliency </a:t>
            </a:r>
            <a:r>
              <a:rPr lang="en-US" cap="none" dirty="0" smtClean="0"/>
              <a:t>(of Overall </a:t>
            </a:r>
            <a:r>
              <a:rPr lang="en-US" cap="none" dirty="0" err="1" smtClean="0"/>
              <a:t>MicroServices</a:t>
            </a:r>
            <a:r>
              <a:rPr lang="en-US" cap="none" dirty="0" smtClean="0"/>
              <a:t>)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5174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9472" y="4622848"/>
            <a:ext cx="8474278" cy="382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* Benjamin Franklin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5" y="1237241"/>
            <a:ext cx="8458201" cy="172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are only two things certain in life*</a:t>
            </a:r>
          </a:p>
          <a:p>
            <a:pPr lvl="1"/>
            <a:r>
              <a:rPr lang="en-US" dirty="0" smtClean="0"/>
              <a:t>Death</a:t>
            </a:r>
          </a:p>
          <a:p>
            <a:pPr lvl="1"/>
            <a:r>
              <a:rPr lang="en-US" dirty="0" smtClean="0"/>
              <a:t>Taxes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07" y="1317955"/>
            <a:ext cx="2214838" cy="299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9472" y="4622848"/>
            <a:ext cx="8474278" cy="382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* Inspired by Benjamin Franklin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5" y="1237241"/>
            <a:ext cx="8458201" cy="172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are only </a:t>
            </a:r>
            <a:r>
              <a:rPr lang="en-US" b="1" dirty="0" smtClean="0">
                <a:solidFill>
                  <a:srgbClr val="FF0000"/>
                </a:solidFill>
              </a:rPr>
              <a:t>three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things certain in life*</a:t>
            </a:r>
          </a:p>
          <a:p>
            <a:pPr lvl="1"/>
            <a:r>
              <a:rPr lang="en-US" dirty="0" smtClean="0"/>
              <a:t>Death</a:t>
            </a:r>
          </a:p>
          <a:p>
            <a:pPr lvl="1"/>
            <a:r>
              <a:rPr lang="en-US" dirty="0" smtClean="0"/>
              <a:t>Taxes</a:t>
            </a:r>
          </a:p>
          <a:p>
            <a:pPr lvl="1"/>
            <a:r>
              <a:rPr lang="en-US" b="1" dirty="0" smtClean="0"/>
              <a:t>Outages in Production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49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Best Practices contd..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3200" dirty="0" smtClean="0"/>
              <a:t>Test Services for Resiliency</a:t>
            </a:r>
          </a:p>
          <a:p>
            <a:pPr lvl="1"/>
            <a:r>
              <a:rPr lang="en-US" sz="2400" dirty="0" smtClean="0"/>
              <a:t>Latency/Error tests (via Simian Army)</a:t>
            </a:r>
          </a:p>
          <a:p>
            <a:pPr lvl="1"/>
            <a:r>
              <a:rPr lang="en-US" sz="2400" dirty="0" smtClean="0"/>
              <a:t>Dependency Service Unavailability</a:t>
            </a:r>
          </a:p>
          <a:p>
            <a:pPr lvl="1"/>
            <a:r>
              <a:rPr lang="en-US" sz="2400" dirty="0" smtClean="0"/>
              <a:t>Network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9" y="789550"/>
            <a:ext cx="7974401" cy="42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/>
          <p:nvPr/>
        </p:nvSpPr>
        <p:spPr>
          <a:xfrm>
            <a:off x="3935869" y="1180174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7379523" y="2455209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778579" y="3590438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236" y="65893"/>
            <a:ext cx="7924800" cy="709251"/>
          </a:xfrm>
        </p:spPr>
        <p:txBody>
          <a:bodyPr>
            <a:noAutofit/>
          </a:bodyPr>
          <a:lstStyle/>
          <a:p>
            <a:pPr algn="ctr"/>
            <a:r>
              <a:rPr lang="en-US" cap="none" dirty="0" smtClean="0"/>
              <a:t>Test Resiliency – to dependencies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0504811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Monolithic Apps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301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 smtClean="0"/>
              <a:t>Test Resiliency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550" y="1083337"/>
            <a:ext cx="8343550" cy="3774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Use Simian </a:t>
            </a:r>
            <a:r>
              <a:rPr lang="en-US" dirty="0"/>
              <a:t>Army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://github.com/Netflix/</a:t>
            </a:r>
            <a:r>
              <a:rPr lang="en-US" dirty="0" smtClean="0">
                <a:hlinkClick r:id="rId3"/>
              </a:rPr>
              <a:t>SimianArmy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831" y="1548791"/>
            <a:ext cx="1719595" cy="2877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556" y="4473419"/>
            <a:ext cx="1734238" cy="4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 -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dirty="0" smtClean="0"/>
              <a:t>Isolate your services (Loosely Coupled)</a:t>
            </a:r>
          </a:p>
          <a:p>
            <a:r>
              <a:rPr lang="en-US" sz="2400" dirty="0" smtClean="0"/>
              <a:t>Use Client Side Smart </a:t>
            </a:r>
            <a:r>
              <a:rPr lang="en-US" sz="2400" dirty="0" err="1" smtClean="0"/>
              <a:t>LoadBalancers</a:t>
            </a:r>
            <a:endParaRPr lang="en-US" sz="2400" dirty="0" smtClean="0"/>
          </a:p>
          <a:p>
            <a:r>
              <a:rPr lang="en-US" sz="2400" dirty="0" smtClean="0"/>
              <a:t>Dependency Calls</a:t>
            </a:r>
          </a:p>
          <a:p>
            <a:pPr lvl="1"/>
            <a:r>
              <a:rPr lang="en-US" sz="1800" dirty="0" smtClean="0"/>
              <a:t>Guard your dependency calls</a:t>
            </a:r>
          </a:p>
          <a:p>
            <a:pPr lvl="1"/>
            <a:r>
              <a:rPr lang="en-US" sz="1800" dirty="0" smtClean="0"/>
              <a:t>Cache your dependency call results</a:t>
            </a:r>
          </a:p>
          <a:p>
            <a:pPr lvl="1"/>
            <a:r>
              <a:rPr lang="en-US" sz="1800" dirty="0" smtClean="0"/>
              <a:t>Consider Batching your dependency calls</a:t>
            </a:r>
          </a:p>
          <a:p>
            <a:pPr lvl="1"/>
            <a:r>
              <a:rPr lang="en-US" sz="1800" dirty="0" smtClean="0"/>
              <a:t>Increase throughput via </a:t>
            </a:r>
            <a:r>
              <a:rPr lang="en-US" sz="1800" dirty="0" err="1" smtClean="0"/>
              <a:t>Async</a:t>
            </a:r>
            <a:r>
              <a:rPr lang="en-US" sz="1800" dirty="0" smtClean="0"/>
              <a:t>/</a:t>
            </a:r>
            <a:r>
              <a:rPr lang="en-US" sz="1800" dirty="0" err="1" smtClean="0"/>
              <a:t>ReactiveX</a:t>
            </a:r>
            <a:r>
              <a:rPr lang="en-US" sz="1800" dirty="0" smtClean="0"/>
              <a:t> patterns</a:t>
            </a:r>
          </a:p>
          <a:p>
            <a:r>
              <a:rPr lang="en-US" sz="2400" dirty="0" smtClean="0"/>
              <a:t>Test Services for Resiliency</a:t>
            </a:r>
          </a:p>
          <a:p>
            <a:pPr lvl="1"/>
            <a:r>
              <a:rPr lang="en-US" sz="1800" dirty="0" smtClean="0"/>
              <a:t>Latency/Error tests (via Simian Army)</a:t>
            </a:r>
          </a:p>
          <a:p>
            <a:pPr lvl="1"/>
            <a:r>
              <a:rPr lang="en-US" sz="1800" dirty="0" smtClean="0"/>
              <a:t>Dependency Service Unavailability</a:t>
            </a:r>
          </a:p>
          <a:p>
            <a:pPr lvl="1"/>
            <a:r>
              <a:rPr lang="en-US" sz="1800" dirty="0" smtClean="0"/>
              <a:t>Network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4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Tools of the Trade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4720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Scaling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511" y="1200153"/>
            <a:ext cx="8229600" cy="3725699"/>
          </a:xfrm>
        </p:spPr>
        <p:txBody>
          <a:bodyPr/>
          <a:lstStyle/>
          <a:p>
            <a:r>
              <a:rPr lang="en-US" dirty="0" smtClean="0"/>
              <a:t>Use AWS Auto Scaling Groups to automatically scale your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RPS or CPU/</a:t>
            </a:r>
            <a:r>
              <a:rPr lang="en-US" dirty="0" err="1" smtClean="0"/>
              <a:t>LoadAverage</a:t>
            </a:r>
            <a:r>
              <a:rPr lang="en-US" dirty="0" smtClean="0"/>
              <a:t> via </a:t>
            </a:r>
            <a:r>
              <a:rPr lang="en-US" b="1" dirty="0" err="1" smtClean="0"/>
              <a:t>CloudWatch</a:t>
            </a:r>
            <a:r>
              <a:rPr lang="en-US" dirty="0" smtClean="0"/>
              <a:t> are typical metrics used to scale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05" y="2315209"/>
            <a:ext cx="3544123" cy="1580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8220" y="4613506"/>
            <a:ext cx="58734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docs.aws.amazon.com</a:t>
            </a:r>
            <a:r>
              <a:rPr lang="en-US" sz="1100" dirty="0"/>
              <a:t>/</a:t>
            </a:r>
            <a:r>
              <a:rPr lang="en-US" sz="1100" dirty="0" err="1"/>
              <a:t>AutoScaling</a:t>
            </a:r>
            <a:r>
              <a:rPr lang="en-US" sz="1100" dirty="0"/>
              <a:t>/latest/</a:t>
            </a:r>
            <a:r>
              <a:rPr lang="en-US" sz="1100" dirty="0" err="1"/>
              <a:t>DeveloperGuide</a:t>
            </a:r>
            <a:r>
              <a:rPr lang="en-US" sz="1100" dirty="0"/>
              <a:t>/</a:t>
            </a:r>
            <a:r>
              <a:rPr lang="en-US" sz="1100" dirty="0" err="1"/>
              <a:t>WhatIsAutoScaling.html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23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Canary, Red/Black pushes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42900" y="1084843"/>
            <a:ext cx="8397242" cy="605533"/>
          </a:xfrm>
        </p:spPr>
        <p:txBody>
          <a:bodyPr/>
          <a:lstStyle/>
          <a:p>
            <a:r>
              <a:rPr lang="en-US" dirty="0" err="1" smtClean="0"/>
              <a:t>NetflixOSS</a:t>
            </a:r>
            <a:r>
              <a:rPr lang="en-US" dirty="0" smtClean="0"/>
              <a:t> </a:t>
            </a:r>
            <a:r>
              <a:rPr lang="en-US" dirty="0" err="1" smtClean="0"/>
              <a:t>Asgard</a:t>
            </a:r>
            <a:r>
              <a:rPr lang="en-US" dirty="0" smtClean="0"/>
              <a:t> helps manage deployments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29" y="1657279"/>
            <a:ext cx="5574642" cy="3187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963" y="2063937"/>
            <a:ext cx="1106272" cy="2753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640" y="191544"/>
            <a:ext cx="1079257" cy="18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9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0"/>
          <p:cNvSpPr txBox="1">
            <a:spLocks/>
          </p:cNvSpPr>
          <p:nvPr/>
        </p:nvSpPr>
        <p:spPr>
          <a:xfrm>
            <a:off x="419849" y="1933709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cap="none" dirty="0" smtClean="0"/>
              <a:t>Service Dependency Visualization</a:t>
            </a:r>
            <a:endParaRPr lang="en" cap="none" dirty="0"/>
          </a:p>
        </p:txBody>
      </p:sp>
    </p:spTree>
    <p:extLst>
      <p:ext uri="{BB962C8B-B14F-4D97-AF65-F5344CB8AC3E}">
        <p14:creationId xmlns:p14="http://schemas.microsoft.com/office/powerpoint/2010/main" val="3239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 smtClean="0"/>
              <a:t>MicroServices</a:t>
            </a:r>
            <a:r>
              <a:rPr lang="en-US" cap="none" dirty="0" smtClean="0"/>
              <a:t> at Netflix</a:t>
            </a:r>
            <a:endParaRPr lang="en-US" cap="none" dirty="0"/>
          </a:p>
        </p:txBody>
      </p:sp>
      <p:pic>
        <p:nvPicPr>
          <p:cNvPr id="3" name="Shape 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6689" y="1214081"/>
            <a:ext cx="5994841" cy="2932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51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3"/>
            <a:ext cx="8366944" cy="830997"/>
          </a:xfrm>
        </p:spPr>
        <p:txBody>
          <a:bodyPr wrap="none" anchor="t">
            <a:noAutofit/>
          </a:bodyPr>
          <a:lstStyle/>
          <a:p>
            <a:pPr algn="ctr">
              <a:lnSpc>
                <a:spcPts val="4800"/>
              </a:lnSpc>
            </a:pPr>
            <a:r>
              <a:rPr lang="en-US" dirty="0" smtClean="0"/>
              <a:t>Service Dependency Graph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1106" y="1098504"/>
            <a:ext cx="6875876" cy="2862323"/>
          </a:xfrm>
          <a:prstGeom prst="rect">
            <a:avLst/>
          </a:prstGeom>
          <a:solidFill>
            <a:schemeClr val="accent6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How many </a:t>
            </a:r>
            <a:r>
              <a:rPr lang="en-US" dirty="0">
                <a:solidFill>
                  <a:srgbClr val="FF0000"/>
                </a:solidFill>
              </a:rPr>
              <a:t>dependencies </a:t>
            </a:r>
            <a:r>
              <a:rPr lang="en-US" dirty="0"/>
              <a:t>does </a:t>
            </a:r>
            <a:r>
              <a:rPr lang="en-US" b="1" dirty="0">
                <a:solidFill>
                  <a:srgbClr val="FF0000"/>
                </a:solidFill>
              </a:rPr>
              <a:t>my service </a:t>
            </a:r>
            <a:r>
              <a:rPr lang="en-US" dirty="0"/>
              <a:t>have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What is </a:t>
            </a:r>
            <a:r>
              <a:rPr lang="en-US" dirty="0"/>
              <a:t>the </a:t>
            </a:r>
            <a:r>
              <a:rPr lang="en-US" dirty="0">
                <a:solidFill>
                  <a:srgbClr val="FF6600"/>
                </a:solidFill>
              </a:rPr>
              <a:t>Call Volume </a:t>
            </a:r>
            <a:r>
              <a:rPr lang="en-US" dirty="0"/>
              <a:t>on my Service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Are any Dependency Services running </a:t>
            </a:r>
            <a:r>
              <a:rPr lang="en-US" b="1" dirty="0">
                <a:solidFill>
                  <a:srgbClr val="FF0000"/>
                </a:solidFill>
              </a:rPr>
              <a:t>Hot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Top N Slowest </a:t>
            </a:r>
            <a:r>
              <a:rPr lang="en-US" dirty="0"/>
              <a:t>“Business Transactions”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>
                <a:solidFill>
                  <a:srgbClr val="008000"/>
                </a:solidFill>
              </a:rPr>
              <a:t>sample HTTP Requests/Responses </a:t>
            </a:r>
            <a:r>
              <a:rPr lang="en-US" dirty="0"/>
              <a:t>that had a 500 Error Code in the last 30 minutes?</a:t>
            </a:r>
          </a:p>
        </p:txBody>
      </p:sp>
    </p:spTree>
    <p:extLst>
      <p:ext uri="{BB962C8B-B14F-4D97-AF65-F5344CB8AC3E}">
        <p14:creationId xmlns:p14="http://schemas.microsoft.com/office/powerpoint/2010/main" val="187593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 Dependency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59" y="1279454"/>
            <a:ext cx="2254223" cy="298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38" y="1610669"/>
            <a:ext cx="2057400" cy="213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8348" y="2428162"/>
            <a:ext cx="8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You 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379409" y="2568248"/>
            <a:ext cx="999140" cy="4482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4436" y="4454742"/>
            <a:ext cx="313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Service Dependency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924800" cy="857250"/>
          </a:xfrm>
        </p:spPr>
        <p:txBody>
          <a:bodyPr/>
          <a:lstStyle/>
          <a:p>
            <a:pPr algn="ctr"/>
            <a:r>
              <a:rPr lang="en-US" cap="none" dirty="0" smtClean="0"/>
              <a:t>Service Dependency Visualization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16" y="1059073"/>
            <a:ext cx="5403864" cy="38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9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</a:t>
            </a:r>
            <a:endParaRPr lang="en-US" dirty="0"/>
          </a:p>
        </p:txBody>
      </p:sp>
      <p:pic>
        <p:nvPicPr>
          <p:cNvPr id="5" name="Picture Placeholder 4" descr="train017.gi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68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36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cap="none" dirty="0" smtClean="0"/>
              <a:t>Dependency Visualization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34203" y="1747528"/>
            <a:ext cx="8466898" cy="311022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alp-demo-part-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117520"/>
            <a:ext cx="9144000" cy="37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56289" y="1942529"/>
            <a:ext cx="7924800" cy="857250"/>
          </a:xfrm>
        </p:spPr>
        <p:txBody>
          <a:bodyPr/>
          <a:lstStyle/>
          <a:p>
            <a:pPr algn="ctr"/>
            <a:r>
              <a:rPr lang="en-US" cap="none" dirty="0" smtClean="0"/>
              <a:t>Polyglot Ecosystem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5567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Homogeneity in A Polyglot Ecosystem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15" y="1233342"/>
            <a:ext cx="2905977" cy="30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Use a </a:t>
            </a:r>
            <a:r>
              <a:rPr lang="en-US" dirty="0" err="1" smtClean="0"/>
              <a:t>SideCar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3212539" cy="37256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Provides a common homogenous</a:t>
            </a:r>
            <a:br>
              <a:rPr lang="en-US" sz="2000" dirty="0" smtClean="0"/>
            </a:br>
            <a:r>
              <a:rPr lang="en-US" sz="2000" dirty="0" smtClean="0"/>
              <a:t>Operational/Infrastructural</a:t>
            </a:r>
            <a:br>
              <a:rPr lang="en-US" sz="2000" dirty="0" smtClean="0"/>
            </a:br>
            <a:r>
              <a:rPr lang="en-US" sz="2000" dirty="0" smtClean="0"/>
              <a:t>component for all your </a:t>
            </a:r>
            <a:r>
              <a:rPr lang="en-US" sz="2000" dirty="0" smtClean="0">
                <a:solidFill>
                  <a:srgbClr val="FF0000"/>
                </a:solidFill>
              </a:rPr>
              <a:t>non-JVM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/>
              <a:t>based </a:t>
            </a:r>
            <a:r>
              <a:rPr lang="en-US" sz="2000" dirty="0" err="1" smtClean="0"/>
              <a:t>MicroServices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575" y="942851"/>
            <a:ext cx="4951329" cy="34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 smtClean="0"/>
              <a:t>Prana</a:t>
            </a:r>
            <a:r>
              <a:rPr lang="en-US" cap="none" dirty="0" smtClean="0"/>
              <a:t> Open Sourced!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7909432" cy="3725699"/>
          </a:xfrm>
        </p:spPr>
        <p:txBody>
          <a:bodyPr/>
          <a:lstStyle/>
          <a:p>
            <a:r>
              <a:rPr lang="en-US" dirty="0" smtClean="0"/>
              <a:t>Just this morning!</a:t>
            </a:r>
          </a:p>
          <a:p>
            <a:r>
              <a:rPr lang="en-US" dirty="0" smtClean="0">
                <a:hlinkClick r:id="rId2"/>
              </a:rPr>
              <a:t>http://github.com/netflix/Prana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59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Inter Process Communication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79439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81" y="271068"/>
            <a:ext cx="8852747" cy="425054"/>
          </a:xfrm>
          <a:noFill/>
        </p:spPr>
        <p:txBody>
          <a:bodyPr/>
          <a:lstStyle/>
          <a:p>
            <a:pPr>
              <a:spcBef>
                <a:spcPts val="0"/>
              </a:spcBef>
            </a:pPr>
            <a:r>
              <a:rPr lang="en" sz="2800" cap="none" dirty="0">
                <a:solidFill>
                  <a:srgbClr val="FFFFFF"/>
                </a:solidFill>
              </a:rPr>
              <a:t>Netflix IPC Stack (1.0)</a:t>
            </a:r>
          </a:p>
        </p:txBody>
      </p:sp>
      <p:sp>
        <p:nvSpPr>
          <p:cNvPr id="4" name="Shape 187"/>
          <p:cNvSpPr txBox="1">
            <a:spLocks/>
          </p:cNvSpPr>
          <p:nvPr/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5" name="Shape 188"/>
          <p:cNvSpPr/>
          <p:nvPr/>
        </p:nvSpPr>
        <p:spPr>
          <a:xfrm>
            <a:off x="2344750" y="1412903"/>
            <a:ext cx="1432200" cy="3415199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6" name="Shape 189"/>
          <p:cNvCxnSpPr/>
          <p:nvPr/>
        </p:nvCxnSpPr>
        <p:spPr>
          <a:xfrm>
            <a:off x="3233000" y="1461100"/>
            <a:ext cx="0" cy="336000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4">
            <a:off x="3090260" y="2684042"/>
            <a:ext cx="788571" cy="236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Shape 191"/>
          <p:cNvSpPr txBox="1"/>
          <p:nvPr/>
        </p:nvSpPr>
        <p:spPr>
          <a:xfrm>
            <a:off x="3385100" y="1336700"/>
            <a:ext cx="351300" cy="344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P 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9" name="Shape 192"/>
          <p:cNvSpPr/>
          <p:nvPr/>
        </p:nvSpPr>
        <p:spPr>
          <a:xfrm>
            <a:off x="4852031" y="3986278"/>
            <a:ext cx="2506199" cy="569999"/>
          </a:xfrm>
          <a:prstGeom prst="rect">
            <a:avLst/>
          </a:prstGeom>
          <a:noFill/>
          <a:ln w="76200" cap="flat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Eureka (Service Registry)</a:t>
            </a:r>
          </a:p>
        </p:txBody>
      </p:sp>
      <p:cxnSp>
        <p:nvCxnSpPr>
          <p:cNvPr id="10" name="Shape 193"/>
          <p:cNvCxnSpPr/>
          <p:nvPr/>
        </p:nvCxnSpPr>
        <p:spPr>
          <a:xfrm>
            <a:off x="5670475" y="1425303"/>
            <a:ext cx="0" cy="1247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94"/>
          <p:cNvSpPr txBox="1"/>
          <p:nvPr/>
        </p:nvSpPr>
        <p:spPr>
          <a:xfrm>
            <a:off x="5149475" y="942461"/>
            <a:ext cx="18108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Server (Karyon)</a:t>
            </a:r>
          </a:p>
        </p:txBody>
      </p:sp>
      <p:sp>
        <p:nvSpPr>
          <p:cNvPr id="12" name="Shape 195"/>
          <p:cNvSpPr txBox="1"/>
          <p:nvPr/>
        </p:nvSpPr>
        <p:spPr>
          <a:xfrm>
            <a:off x="4981456" y="1493700"/>
            <a:ext cx="653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Apache</a:t>
            </a:r>
          </a:p>
        </p:txBody>
      </p:sp>
      <p:sp>
        <p:nvSpPr>
          <p:cNvPr id="13" name="Shape 196"/>
          <p:cNvSpPr txBox="1"/>
          <p:nvPr/>
        </p:nvSpPr>
        <p:spPr>
          <a:xfrm>
            <a:off x="4981456" y="2255700"/>
            <a:ext cx="653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Tomcat</a:t>
            </a:r>
          </a:p>
        </p:txBody>
      </p:sp>
      <p:grpSp>
        <p:nvGrpSpPr>
          <p:cNvPr id="14" name="Shape 197"/>
          <p:cNvGrpSpPr/>
          <p:nvPr/>
        </p:nvGrpSpPr>
        <p:grpSpPr>
          <a:xfrm>
            <a:off x="1312375" y="895102"/>
            <a:ext cx="2671500" cy="4076174"/>
            <a:chOff x="1312375" y="895100"/>
            <a:chExt cx="2671500" cy="4076174"/>
          </a:xfrm>
        </p:grpSpPr>
        <p:sp>
          <p:nvSpPr>
            <p:cNvPr id="15" name="Shape 198"/>
            <p:cNvSpPr txBox="1"/>
            <p:nvPr/>
          </p:nvSpPr>
          <p:spPr>
            <a:xfrm>
              <a:off x="1568075" y="895100"/>
              <a:ext cx="18108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</a:rPr>
                <a:t>Client</a:t>
              </a:r>
            </a:p>
          </p:txBody>
        </p:sp>
        <p:sp>
          <p:nvSpPr>
            <p:cNvPr id="16" name="Shape 199"/>
            <p:cNvSpPr/>
            <p:nvPr/>
          </p:nvSpPr>
          <p:spPr>
            <a:xfrm>
              <a:off x="1312375" y="1301375"/>
              <a:ext cx="2671500" cy="3669899"/>
            </a:xfrm>
            <a:prstGeom prst="rect">
              <a:avLst/>
            </a:prstGeom>
            <a:noFill/>
            <a:ln w="19050" cap="flat">
              <a:solidFill>
                <a:schemeClr val="dk2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7" name="Shape 200"/>
          <p:cNvSpPr/>
          <p:nvPr/>
        </p:nvSpPr>
        <p:spPr>
          <a:xfrm>
            <a:off x="1463875" y="1397375"/>
            <a:ext cx="351300" cy="3442800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Hy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8" name="Shape 201"/>
          <p:cNvSpPr/>
          <p:nvPr/>
        </p:nvSpPr>
        <p:spPr>
          <a:xfrm>
            <a:off x="1938500" y="1397300"/>
            <a:ext cx="294600" cy="3442800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EVCache</a:t>
            </a:r>
          </a:p>
        </p:txBody>
      </p:sp>
      <p:sp>
        <p:nvSpPr>
          <p:cNvPr id="19" name="Shape 202"/>
          <p:cNvSpPr txBox="1"/>
          <p:nvPr/>
        </p:nvSpPr>
        <p:spPr>
          <a:xfrm>
            <a:off x="2399381" y="1445053"/>
            <a:ext cx="819299" cy="50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FFFFFF"/>
                </a:solidFill>
              </a:rPr>
              <a:t>Ribbon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0" name="Shape 203"/>
          <p:cNvSpPr/>
          <p:nvPr/>
        </p:nvSpPr>
        <p:spPr>
          <a:xfrm>
            <a:off x="2495450" y="19408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Load Balancing</a:t>
            </a:r>
          </a:p>
        </p:txBody>
      </p:sp>
      <p:sp>
        <p:nvSpPr>
          <p:cNvPr id="21" name="Shape 204"/>
          <p:cNvSpPr/>
          <p:nvPr/>
        </p:nvSpPr>
        <p:spPr>
          <a:xfrm>
            <a:off x="2442000" y="40744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sp>
        <p:nvSpPr>
          <p:cNvPr id="22" name="Shape 205"/>
          <p:cNvSpPr/>
          <p:nvPr/>
        </p:nvSpPr>
        <p:spPr>
          <a:xfrm>
            <a:off x="2442000" y="29314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(Servo)</a:t>
            </a:r>
          </a:p>
        </p:txBody>
      </p:sp>
      <p:sp>
        <p:nvSpPr>
          <p:cNvPr id="23" name="Shape 206"/>
          <p:cNvSpPr txBox="1"/>
          <p:nvPr/>
        </p:nvSpPr>
        <p:spPr>
          <a:xfrm>
            <a:off x="5808175" y="15212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Bootstrapping (Governator)</a:t>
            </a:r>
          </a:p>
        </p:txBody>
      </p:sp>
      <p:sp>
        <p:nvSpPr>
          <p:cNvPr id="24" name="Shape 207"/>
          <p:cNvSpPr txBox="1"/>
          <p:nvPr/>
        </p:nvSpPr>
        <p:spPr>
          <a:xfrm>
            <a:off x="5808175" y="21308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(Servo)</a:t>
            </a:r>
          </a:p>
        </p:txBody>
      </p:sp>
      <p:sp>
        <p:nvSpPr>
          <p:cNvPr id="25" name="Shape 208"/>
          <p:cNvSpPr txBox="1"/>
          <p:nvPr/>
        </p:nvSpPr>
        <p:spPr>
          <a:xfrm>
            <a:off x="5808175" y="18260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Admin Console</a:t>
            </a:r>
          </a:p>
        </p:txBody>
      </p:sp>
      <p:grpSp>
        <p:nvGrpSpPr>
          <p:cNvPr id="26" name="Shape 209"/>
          <p:cNvGrpSpPr/>
          <p:nvPr/>
        </p:nvGrpSpPr>
        <p:grpSpPr>
          <a:xfrm>
            <a:off x="3818275" y="1797128"/>
            <a:ext cx="998400" cy="220499"/>
            <a:chOff x="3818275" y="1797125"/>
            <a:chExt cx="998400" cy="220499"/>
          </a:xfrm>
        </p:grpSpPr>
        <p:cxnSp>
          <p:nvCxnSpPr>
            <p:cNvPr id="27" name="Shape 210"/>
            <p:cNvCxnSpPr/>
            <p:nvPr/>
          </p:nvCxnSpPr>
          <p:spPr>
            <a:xfrm>
              <a:off x="3818275" y="20110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8" name="Shape 211"/>
            <p:cNvSpPr txBox="1"/>
            <p:nvPr/>
          </p:nvSpPr>
          <p:spPr>
            <a:xfrm>
              <a:off x="4045950" y="1797125"/>
              <a:ext cx="653999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HTTP</a:t>
              </a:r>
            </a:p>
          </p:txBody>
        </p:sp>
      </p:grpSp>
      <p:cxnSp>
        <p:nvCxnSpPr>
          <p:cNvPr id="29" name="Shape 212"/>
          <p:cNvCxnSpPr/>
          <p:nvPr/>
        </p:nvCxnSpPr>
        <p:spPr>
          <a:xfrm>
            <a:off x="6487825" y="2600950"/>
            <a:ext cx="22800" cy="13650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" name="Shape 213"/>
          <p:cNvSpPr txBox="1"/>
          <p:nvPr/>
        </p:nvSpPr>
        <p:spPr>
          <a:xfrm>
            <a:off x="5808175" y="24356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cxnSp>
        <p:nvCxnSpPr>
          <p:cNvPr id="31" name="Shape 214"/>
          <p:cNvCxnSpPr>
            <a:stCxn id="21" idx="3"/>
            <a:endCxn id="9" idx="1"/>
          </p:cNvCxnSpPr>
          <p:nvPr/>
        </p:nvCxnSpPr>
        <p:spPr>
          <a:xfrm>
            <a:off x="3149456" y="4260312"/>
            <a:ext cx="1702575" cy="10962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215"/>
          <p:cNvSpPr/>
          <p:nvPr/>
        </p:nvSpPr>
        <p:spPr>
          <a:xfrm>
            <a:off x="4898556" y="1376698"/>
            <a:ext cx="2506199" cy="1294499"/>
          </a:xfrm>
          <a:prstGeom prst="rect">
            <a:avLst/>
          </a:prstGeom>
          <a:noFill/>
          <a:ln w="762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" name="Shape 216"/>
          <p:cNvSpPr txBox="1"/>
          <p:nvPr/>
        </p:nvSpPr>
        <p:spPr>
          <a:xfrm>
            <a:off x="6360406" y="3181575"/>
            <a:ext cx="955199" cy="24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Registration</a:t>
            </a:r>
          </a:p>
        </p:txBody>
      </p:sp>
      <p:sp>
        <p:nvSpPr>
          <p:cNvPr id="34" name="Shape 217"/>
          <p:cNvSpPr txBox="1"/>
          <p:nvPr/>
        </p:nvSpPr>
        <p:spPr>
          <a:xfrm>
            <a:off x="3719575" y="4270875"/>
            <a:ext cx="9984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Fetch Registry</a:t>
            </a:r>
          </a:p>
        </p:txBody>
      </p:sp>
      <p:pic>
        <p:nvPicPr>
          <p:cNvPr id="35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254" y="1843715"/>
            <a:ext cx="563699" cy="4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219"/>
          <p:cNvSpPr txBox="1"/>
          <p:nvPr/>
        </p:nvSpPr>
        <p:spPr>
          <a:xfrm>
            <a:off x="3947050" y="4485544"/>
            <a:ext cx="5196950" cy="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A Blocking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7949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4"/>
          <p:cNvSpPr txBox="1">
            <a:spLocks/>
          </p:cNvSpPr>
          <p:nvPr/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 smtClean="0">
                <a:solidFill>
                  <a:schemeClr val="tx1"/>
                </a:solidFill>
              </a:rPr>
              <a:t>Netflix IPC Stack (2.0)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3" name="Shape 225"/>
          <p:cNvSpPr/>
          <p:nvPr/>
        </p:nvSpPr>
        <p:spPr>
          <a:xfrm>
            <a:off x="2344750" y="1756603"/>
            <a:ext cx="1432200" cy="2803499"/>
          </a:xfrm>
          <a:prstGeom prst="rect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226"/>
          <p:cNvSpPr txBox="1"/>
          <p:nvPr/>
        </p:nvSpPr>
        <p:spPr>
          <a:xfrm>
            <a:off x="1241321" y="818900"/>
            <a:ext cx="2549482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Client (Ribbon 2.0)</a:t>
            </a:r>
          </a:p>
        </p:txBody>
      </p:sp>
      <p:sp>
        <p:nvSpPr>
          <p:cNvPr id="5" name="Shape 227"/>
          <p:cNvSpPr/>
          <p:nvPr/>
        </p:nvSpPr>
        <p:spPr>
          <a:xfrm>
            <a:off x="4852031" y="1412900"/>
            <a:ext cx="2506199" cy="1768800"/>
          </a:xfrm>
          <a:prstGeom prst="rect">
            <a:avLst/>
          </a:prstGeom>
          <a:noFill/>
          <a:ln w="76200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" name="Shape 228"/>
          <p:cNvSpPr/>
          <p:nvPr/>
        </p:nvSpPr>
        <p:spPr>
          <a:xfrm>
            <a:off x="4852031" y="3986278"/>
            <a:ext cx="2506199" cy="569999"/>
          </a:xfrm>
          <a:prstGeom prst="rect">
            <a:avLst/>
          </a:prstGeom>
          <a:noFill/>
          <a:ln w="76200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Eureka (Service Registry)</a:t>
            </a:r>
          </a:p>
        </p:txBody>
      </p:sp>
      <p:cxnSp>
        <p:nvCxnSpPr>
          <p:cNvPr id="7" name="Shape 229"/>
          <p:cNvCxnSpPr/>
          <p:nvPr/>
        </p:nvCxnSpPr>
        <p:spPr>
          <a:xfrm>
            <a:off x="5670481" y="1425303"/>
            <a:ext cx="3299" cy="1742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230"/>
          <p:cNvSpPr txBox="1"/>
          <p:nvPr/>
        </p:nvSpPr>
        <p:spPr>
          <a:xfrm>
            <a:off x="5149475" y="895100"/>
            <a:ext cx="18108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Server (Karyon)</a:t>
            </a:r>
          </a:p>
        </p:txBody>
      </p:sp>
      <p:sp>
        <p:nvSpPr>
          <p:cNvPr id="9" name="Shape 231"/>
          <p:cNvSpPr/>
          <p:nvPr/>
        </p:nvSpPr>
        <p:spPr>
          <a:xfrm>
            <a:off x="1335299" y="1316811"/>
            <a:ext cx="2502520" cy="3278018"/>
          </a:xfrm>
          <a:prstGeom prst="rect">
            <a:avLst/>
          </a:prstGeom>
          <a:noFill/>
          <a:ln w="76200" cap="flat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232"/>
          <p:cNvSpPr txBox="1"/>
          <p:nvPr/>
        </p:nvSpPr>
        <p:spPr>
          <a:xfrm>
            <a:off x="2344750" y="1384903"/>
            <a:ext cx="1432200" cy="371699"/>
          </a:xfrm>
          <a:prstGeom prst="rect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Ribbon Transport</a:t>
            </a:r>
          </a:p>
        </p:txBody>
      </p:sp>
      <p:sp>
        <p:nvSpPr>
          <p:cNvPr id="11" name="Shape 233"/>
          <p:cNvSpPr/>
          <p:nvPr/>
        </p:nvSpPr>
        <p:spPr>
          <a:xfrm>
            <a:off x="2495450" y="19408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Load Balancing</a:t>
            </a:r>
          </a:p>
        </p:txBody>
      </p:sp>
      <p:sp>
        <p:nvSpPr>
          <p:cNvPr id="12" name="Shape 234"/>
          <p:cNvSpPr/>
          <p:nvPr/>
        </p:nvSpPr>
        <p:spPr>
          <a:xfrm>
            <a:off x="2442000" y="40744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sp>
        <p:nvSpPr>
          <p:cNvPr id="13" name="Shape 235"/>
          <p:cNvSpPr/>
          <p:nvPr/>
        </p:nvSpPr>
        <p:spPr>
          <a:xfrm>
            <a:off x="2442000" y="28552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(Servo)</a:t>
            </a:r>
          </a:p>
        </p:txBody>
      </p:sp>
      <p:sp>
        <p:nvSpPr>
          <p:cNvPr id="14" name="Shape 236"/>
          <p:cNvSpPr txBox="1"/>
          <p:nvPr/>
        </p:nvSpPr>
        <p:spPr>
          <a:xfrm>
            <a:off x="5808175" y="15212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Bootstrapping (Governator)</a:t>
            </a:r>
          </a:p>
        </p:txBody>
      </p:sp>
      <p:sp>
        <p:nvSpPr>
          <p:cNvPr id="15" name="Shape 237"/>
          <p:cNvSpPr txBox="1"/>
          <p:nvPr/>
        </p:nvSpPr>
        <p:spPr>
          <a:xfrm>
            <a:off x="5808175" y="23594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(Servo)</a:t>
            </a:r>
          </a:p>
        </p:txBody>
      </p:sp>
      <p:sp>
        <p:nvSpPr>
          <p:cNvPr id="16" name="Shape 238"/>
          <p:cNvSpPr txBox="1"/>
          <p:nvPr/>
        </p:nvSpPr>
        <p:spPr>
          <a:xfrm>
            <a:off x="5808175" y="19022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Admin Console</a:t>
            </a:r>
          </a:p>
        </p:txBody>
      </p:sp>
      <p:sp>
        <p:nvSpPr>
          <p:cNvPr id="17" name="Shape 239"/>
          <p:cNvSpPr txBox="1"/>
          <p:nvPr/>
        </p:nvSpPr>
        <p:spPr>
          <a:xfrm>
            <a:off x="4045956" y="1263728"/>
            <a:ext cx="653999" cy="14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b="1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8" name="Shape 240"/>
          <p:cNvCxnSpPr>
            <a:stCxn id="19" idx="2"/>
          </p:cNvCxnSpPr>
          <p:nvPr/>
        </p:nvCxnSpPr>
        <p:spPr>
          <a:xfrm>
            <a:off x="6538081" y="2981950"/>
            <a:ext cx="16799" cy="9705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" name="Shape 241"/>
          <p:cNvSpPr txBox="1"/>
          <p:nvPr/>
        </p:nvSpPr>
        <p:spPr>
          <a:xfrm>
            <a:off x="5808175" y="28166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sp>
        <p:nvSpPr>
          <p:cNvPr id="20" name="Shape 242"/>
          <p:cNvSpPr txBox="1"/>
          <p:nvPr/>
        </p:nvSpPr>
        <p:spPr>
          <a:xfrm>
            <a:off x="6360406" y="3181575"/>
            <a:ext cx="955199" cy="24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Registration</a:t>
            </a:r>
          </a:p>
        </p:txBody>
      </p:sp>
      <p:sp>
        <p:nvSpPr>
          <p:cNvPr id="21" name="Shape 243"/>
          <p:cNvSpPr txBox="1"/>
          <p:nvPr/>
        </p:nvSpPr>
        <p:spPr>
          <a:xfrm>
            <a:off x="3719575" y="4270875"/>
            <a:ext cx="9984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Fetch Registry</a:t>
            </a:r>
          </a:p>
        </p:txBody>
      </p:sp>
      <p:sp>
        <p:nvSpPr>
          <p:cNvPr id="22" name="Shape 244"/>
          <p:cNvSpPr/>
          <p:nvPr/>
        </p:nvSpPr>
        <p:spPr>
          <a:xfrm>
            <a:off x="1397780" y="1385400"/>
            <a:ext cx="905699" cy="3174600"/>
          </a:xfrm>
          <a:prstGeom prst="rect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23" name="Shape 245"/>
          <p:cNvSpPr txBox="1"/>
          <p:nvPr/>
        </p:nvSpPr>
        <p:spPr>
          <a:xfrm>
            <a:off x="1493287" y="1575765"/>
            <a:ext cx="589034" cy="264034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Ribbon</a:t>
            </a:r>
            <a:endParaRPr lang="en" sz="1000" dirty="0">
              <a:solidFill>
                <a:srgbClr val="FFFFFF"/>
              </a:solidFill>
            </a:endParaRPr>
          </a:p>
        </p:txBody>
      </p:sp>
      <p:sp>
        <p:nvSpPr>
          <p:cNvPr id="24" name="Shape 246"/>
          <p:cNvSpPr/>
          <p:nvPr/>
        </p:nvSpPr>
        <p:spPr>
          <a:xfrm>
            <a:off x="1504850" y="23218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>
                <a:solidFill>
                  <a:srgbClr val="FFFFFF"/>
                </a:solidFill>
              </a:rPr>
              <a:t>Hystrix</a:t>
            </a:r>
            <a:endParaRPr lang="en" sz="800" dirty="0">
              <a:solidFill>
                <a:srgbClr val="FFFFFF"/>
              </a:solidFill>
            </a:endParaRPr>
          </a:p>
        </p:txBody>
      </p:sp>
      <p:sp>
        <p:nvSpPr>
          <p:cNvPr id="25" name="Shape 247"/>
          <p:cNvSpPr/>
          <p:nvPr/>
        </p:nvSpPr>
        <p:spPr>
          <a:xfrm>
            <a:off x="1504850" y="32362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50" dirty="0">
                <a:solidFill>
                  <a:srgbClr val="FFFFFF"/>
                </a:solidFill>
              </a:rPr>
              <a:t>EVCache</a:t>
            </a:r>
            <a:endParaRPr lang="en" sz="800" dirty="0">
              <a:solidFill>
                <a:srgbClr val="FFFFFF"/>
              </a:solidFill>
            </a:endParaRPr>
          </a:p>
        </p:txBody>
      </p:sp>
      <p:sp>
        <p:nvSpPr>
          <p:cNvPr id="26" name="Shape 248"/>
          <p:cNvSpPr txBox="1"/>
          <p:nvPr/>
        </p:nvSpPr>
        <p:spPr>
          <a:xfrm>
            <a:off x="3236200" y="1397778"/>
            <a:ext cx="55200" cy="3048599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27" name="Shape 249"/>
          <p:cNvCxnSpPr/>
          <p:nvPr/>
        </p:nvCxnSpPr>
        <p:spPr>
          <a:xfrm>
            <a:off x="3229325" y="1748459"/>
            <a:ext cx="27600" cy="2809500"/>
          </a:xfrm>
          <a:prstGeom prst="straightConnector1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8" name="Shape 250"/>
          <p:cNvGrpSpPr/>
          <p:nvPr/>
        </p:nvGrpSpPr>
        <p:grpSpPr>
          <a:xfrm>
            <a:off x="3276852" y="1491175"/>
            <a:ext cx="2456703" cy="2664024"/>
            <a:chOff x="3276846" y="1491175"/>
            <a:chExt cx="2456703" cy="2664024"/>
          </a:xfrm>
        </p:grpSpPr>
        <p:pic>
          <p:nvPicPr>
            <p:cNvPr id="29" name="Shape 2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76846" y="3714750"/>
              <a:ext cx="440449" cy="440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Shape 2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7975" y="1795975"/>
              <a:ext cx="440450" cy="440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Shape 253"/>
            <p:cNvSpPr txBox="1"/>
            <p:nvPr/>
          </p:nvSpPr>
          <p:spPr>
            <a:xfrm>
              <a:off x="3352800" y="2273600"/>
              <a:ext cx="290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RxNet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ty</a:t>
              </a:r>
            </a:p>
          </p:txBody>
        </p:sp>
        <p:pic>
          <p:nvPicPr>
            <p:cNvPr id="32" name="Shape 2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0575" y="1491175"/>
              <a:ext cx="440450" cy="440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2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9446" y="2571750"/>
              <a:ext cx="440449" cy="440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Shape 256"/>
            <p:cNvSpPr txBox="1"/>
            <p:nvPr/>
          </p:nvSpPr>
          <p:spPr>
            <a:xfrm>
              <a:off x="4907050" y="2017000"/>
              <a:ext cx="8264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RxNetty</a:t>
              </a:r>
            </a:p>
          </p:txBody>
        </p:sp>
      </p:grpSp>
      <p:cxnSp>
        <p:nvCxnSpPr>
          <p:cNvPr id="35" name="Shape 257"/>
          <p:cNvCxnSpPr/>
          <p:nvPr/>
        </p:nvCxnSpPr>
        <p:spPr>
          <a:xfrm>
            <a:off x="3818275" y="1477626"/>
            <a:ext cx="998400" cy="65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6" name="Shape 258"/>
          <p:cNvGrpSpPr/>
          <p:nvPr/>
        </p:nvGrpSpPr>
        <p:grpSpPr>
          <a:xfrm>
            <a:off x="3794250" y="1644728"/>
            <a:ext cx="1074600" cy="830099"/>
            <a:chOff x="3794250" y="1644725"/>
            <a:chExt cx="1074600" cy="830099"/>
          </a:xfrm>
        </p:grpSpPr>
        <p:cxnSp>
          <p:nvCxnSpPr>
            <p:cNvPr id="37" name="Shape 259"/>
            <p:cNvCxnSpPr/>
            <p:nvPr/>
          </p:nvCxnSpPr>
          <p:spPr>
            <a:xfrm>
              <a:off x="3818275" y="17824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260"/>
            <p:cNvSpPr txBox="1"/>
            <p:nvPr/>
          </p:nvSpPr>
          <p:spPr>
            <a:xfrm>
              <a:off x="4045950" y="1644725"/>
              <a:ext cx="653999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UDP</a:t>
              </a:r>
            </a:p>
          </p:txBody>
        </p:sp>
        <p:sp>
          <p:nvSpPr>
            <p:cNvPr id="39" name="Shape 261"/>
            <p:cNvSpPr txBox="1"/>
            <p:nvPr/>
          </p:nvSpPr>
          <p:spPr>
            <a:xfrm>
              <a:off x="4045950" y="1873325"/>
              <a:ext cx="653999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TCP</a:t>
              </a:r>
            </a:p>
          </p:txBody>
        </p:sp>
        <p:cxnSp>
          <p:nvCxnSpPr>
            <p:cNvPr id="40" name="Shape 262"/>
            <p:cNvCxnSpPr/>
            <p:nvPr/>
          </p:nvCxnSpPr>
          <p:spPr>
            <a:xfrm>
              <a:off x="3818275" y="20110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" name="Shape 263"/>
            <p:cNvCxnSpPr/>
            <p:nvPr/>
          </p:nvCxnSpPr>
          <p:spPr>
            <a:xfrm>
              <a:off x="3818275" y="22396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" name="Shape 264"/>
            <p:cNvSpPr txBox="1"/>
            <p:nvPr/>
          </p:nvSpPr>
          <p:spPr>
            <a:xfrm>
              <a:off x="3870450" y="2073923"/>
              <a:ext cx="998400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WebSockets</a:t>
              </a:r>
            </a:p>
          </p:txBody>
        </p:sp>
        <p:sp>
          <p:nvSpPr>
            <p:cNvPr id="43" name="Shape 265"/>
            <p:cNvSpPr txBox="1"/>
            <p:nvPr/>
          </p:nvSpPr>
          <p:spPr>
            <a:xfrm>
              <a:off x="3794250" y="2302523"/>
              <a:ext cx="998400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SSE</a:t>
              </a:r>
            </a:p>
          </p:txBody>
        </p:sp>
        <p:cxnSp>
          <p:nvCxnSpPr>
            <p:cNvPr id="44" name="Shape 266"/>
            <p:cNvCxnSpPr/>
            <p:nvPr/>
          </p:nvCxnSpPr>
          <p:spPr>
            <a:xfrm>
              <a:off x="3818275" y="24682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45" name="Shape 267"/>
          <p:cNvCxnSpPr>
            <a:stCxn id="12" idx="3"/>
          </p:cNvCxnSpPr>
          <p:nvPr/>
        </p:nvCxnSpPr>
        <p:spPr>
          <a:xfrm>
            <a:off x="3149454" y="4260315"/>
            <a:ext cx="1649699" cy="86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" name="Shape 268"/>
          <p:cNvSpPr txBox="1"/>
          <p:nvPr/>
        </p:nvSpPr>
        <p:spPr>
          <a:xfrm>
            <a:off x="3523744" y="4691513"/>
            <a:ext cx="5620256" cy="451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A Completely Reactive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007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3"/>
            <a:ext cx="8366944" cy="830997"/>
          </a:xfrm>
        </p:spPr>
        <p:txBody>
          <a:bodyPr wrap="none" anchor="t">
            <a:noAutofit/>
          </a:bodyPr>
          <a:lstStyle/>
          <a:p>
            <a:pPr algn="ctr">
              <a:lnSpc>
                <a:spcPts val="4800"/>
              </a:lnSpc>
            </a:pPr>
            <a:r>
              <a:rPr lang="en-US" cap="none" dirty="0" smtClean="0"/>
              <a:t>Performance – Throughput </a:t>
            </a:r>
            <a:endParaRPr lang="en-US" cap="none" dirty="0"/>
          </a:p>
        </p:txBody>
      </p:sp>
      <p:pic>
        <p:nvPicPr>
          <p:cNvPr id="3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979" y="1015579"/>
            <a:ext cx="6593738" cy="239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764241" y="3744473"/>
            <a:ext cx="700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Bounded Thread model (Tomcat) </a:t>
            </a:r>
            <a:r>
              <a:rPr lang="en-US" sz="20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vs</a:t>
            </a:r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Reactive </a:t>
            </a:r>
            <a:r>
              <a:rPr lang="en-US" sz="20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Async</a:t>
            </a:r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(</a:t>
            </a:r>
            <a:r>
              <a:rPr lang="en-US" sz="20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RxNetty</a:t>
            </a:r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220" y="4630054"/>
            <a:ext cx="7582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Details: </a:t>
            </a:r>
            <a:r>
              <a:rPr lang="en-US" dirty="0" smtClean="0">
                <a:solidFill>
                  <a:srgbClr val="FFFFFF"/>
                </a:solidFill>
                <a:hlinkClick r:id="rId4"/>
              </a:rPr>
              <a:t>http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://</a:t>
            </a:r>
            <a:r>
              <a:rPr lang="en-US" dirty="0" err="1">
                <a:solidFill>
                  <a:srgbClr val="FFFFFF"/>
                </a:solidFill>
                <a:hlinkClick r:id="rId4"/>
              </a:rPr>
              <a:t>www.meetup.com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/Netflix-Open-Source-Platform/events/184153592/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 smtClean="0">
                <a:solidFill>
                  <a:srgbClr val="FF0000"/>
                </a:solidFill>
              </a:rPr>
              <a:t>NetflixOSS</a:t>
            </a:r>
            <a:endParaRPr 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074447" y="3253378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38" y="0"/>
            <a:ext cx="8229600" cy="857400"/>
          </a:xfrm>
        </p:spPr>
        <p:txBody>
          <a:bodyPr/>
          <a:lstStyle/>
          <a:p>
            <a:pPr algn="ctr"/>
            <a:r>
              <a:rPr lang="en-US" cap="none" dirty="0" smtClean="0"/>
              <a:t>Monolithic Architecture</a:t>
            </a:r>
            <a:endParaRPr lang="en-US" cap="none" dirty="0"/>
          </a:p>
        </p:txBody>
      </p:sp>
      <p:sp>
        <p:nvSpPr>
          <p:cNvPr id="10" name="Rectangle 9"/>
          <p:cNvSpPr/>
          <p:nvPr/>
        </p:nvSpPr>
        <p:spPr>
          <a:xfrm>
            <a:off x="3443660" y="2372879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Load Balancer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484770" y="3787539"/>
            <a:ext cx="23365" cy="879712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19081" y="3043765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Monolithic App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922042" y="337560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Account 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58775" y="3390690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38708" y="4012239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03545" y="3966469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Component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8" name="Can 47"/>
          <p:cNvSpPr/>
          <p:nvPr/>
        </p:nvSpPr>
        <p:spPr>
          <a:xfrm>
            <a:off x="7413596" y="3409932"/>
            <a:ext cx="1269921" cy="1258699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82577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2574163" y="2849130"/>
            <a:ext cx="1807636" cy="171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</p:cNvCxnSpPr>
          <p:nvPr/>
        </p:nvCxnSpPr>
        <p:spPr>
          <a:xfrm>
            <a:off x="4381802" y="2849129"/>
            <a:ext cx="2242381" cy="446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3"/>
            <a:endCxn id="48" idx="2"/>
          </p:cNvCxnSpPr>
          <p:nvPr/>
        </p:nvCxnSpPr>
        <p:spPr>
          <a:xfrm flipV="1">
            <a:off x="6707934" y="4039282"/>
            <a:ext cx="705656" cy="9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27" name="Picture 26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28" name="Picture 27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29" name="Picture 28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30" name="Picture 29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31" name="Picture 30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32" name="Picture 31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33" name="Picture 32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34" name="Picture 33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744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3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Leverage </a:t>
            </a:r>
            <a:r>
              <a:rPr lang="en-US" dirty="0" err="1" smtClean="0">
                <a:solidFill>
                  <a:srgbClr val="800000"/>
                </a:solidFill>
              </a:rPr>
              <a:t>NetflixOSS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4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11" y="1059977"/>
            <a:ext cx="4935567" cy="38256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484"/>
          <p:cNvSpPr txBox="1">
            <a:spLocks/>
          </p:cNvSpPr>
          <p:nvPr/>
        </p:nvSpPr>
        <p:spPr>
          <a:xfrm>
            <a:off x="3284727" y="3447306"/>
            <a:ext cx="5602595" cy="605011"/>
          </a:xfrm>
          <a:prstGeom prst="rect">
            <a:avLst/>
          </a:prstGeom>
          <a:solidFill>
            <a:srgbClr val="800000"/>
          </a:solidFill>
        </p:spPr>
        <p:txBody>
          <a:bodyPr vert="horz" lIns="91425" tIns="91425" rIns="91425" bIns="91425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" sz="3000" u="sng" dirty="0" smtClean="0">
                <a:solidFill>
                  <a:schemeClr val="hlink"/>
                </a:solidFill>
                <a:hlinkClick r:id="rId4"/>
              </a:rPr>
              <a:t>http://netflix.github.co</a:t>
            </a:r>
            <a:endParaRPr lang="en" sz="30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5763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599" y="1200150"/>
            <a:ext cx="7999813" cy="366551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smtClean="0">
                <a:solidFill>
                  <a:srgbClr val="800000"/>
                </a:solidFill>
              </a:rPr>
              <a:t>Eureka</a:t>
            </a:r>
            <a:r>
              <a:rPr lang="en-US" sz="2600" dirty="0" smtClean="0"/>
              <a:t> – for Service Registry/Discovery</a:t>
            </a:r>
          </a:p>
          <a:p>
            <a:r>
              <a:rPr lang="en-US" sz="2600" dirty="0" err="1" smtClean="0">
                <a:solidFill>
                  <a:srgbClr val="800000"/>
                </a:solidFill>
              </a:rPr>
              <a:t>Karyon</a:t>
            </a:r>
            <a:r>
              <a:rPr lang="en-US" sz="2600" dirty="0" smtClean="0">
                <a:solidFill>
                  <a:srgbClr val="800000"/>
                </a:solidFill>
              </a:rPr>
              <a:t> </a:t>
            </a:r>
            <a:r>
              <a:rPr lang="en-US" sz="2600" dirty="0" smtClean="0"/>
              <a:t>– for Server (Reactive or threaded/servlet container based)</a:t>
            </a:r>
          </a:p>
          <a:p>
            <a:r>
              <a:rPr lang="en-US" sz="2600" dirty="0" smtClean="0">
                <a:solidFill>
                  <a:srgbClr val="800000"/>
                </a:solidFill>
              </a:rPr>
              <a:t>Ribbon</a:t>
            </a:r>
            <a:r>
              <a:rPr lang="en-US" sz="2600" dirty="0" smtClean="0"/>
              <a:t> – for IPC Client </a:t>
            </a:r>
          </a:p>
          <a:p>
            <a:pPr lvl="1"/>
            <a:r>
              <a:rPr lang="en-US" sz="1900" dirty="0" smtClean="0"/>
              <a:t>And Fault Tolerant Smart </a:t>
            </a:r>
            <a:r>
              <a:rPr lang="en-US" sz="1900" dirty="0" err="1" smtClean="0"/>
              <a:t>LoadBalancer</a:t>
            </a:r>
            <a:endParaRPr lang="en-US" sz="1900" dirty="0" smtClean="0"/>
          </a:p>
          <a:p>
            <a:r>
              <a:rPr lang="en-US" sz="2600" dirty="0" err="1" smtClean="0">
                <a:solidFill>
                  <a:srgbClr val="800000"/>
                </a:solidFill>
              </a:rPr>
              <a:t>Hystrix</a:t>
            </a:r>
            <a:r>
              <a:rPr lang="en-US" sz="2600" dirty="0" smtClean="0">
                <a:solidFill>
                  <a:srgbClr val="800000"/>
                </a:solidFill>
              </a:rPr>
              <a:t> </a:t>
            </a:r>
            <a:r>
              <a:rPr lang="en-US" sz="2600" dirty="0" smtClean="0"/>
              <a:t>– for Fault Tolerance and Resiliency</a:t>
            </a:r>
          </a:p>
          <a:p>
            <a:r>
              <a:rPr lang="en-US" sz="2600" dirty="0" err="1" smtClean="0">
                <a:solidFill>
                  <a:srgbClr val="800000"/>
                </a:solidFill>
              </a:rPr>
              <a:t>Archaius</a:t>
            </a:r>
            <a:r>
              <a:rPr lang="en-US" sz="2600" dirty="0" smtClean="0">
                <a:solidFill>
                  <a:srgbClr val="800000"/>
                </a:solidFill>
              </a:rPr>
              <a:t> </a:t>
            </a:r>
            <a:r>
              <a:rPr lang="en-US" sz="2600" dirty="0" smtClean="0"/>
              <a:t>– for distributed/dynamic Properties</a:t>
            </a:r>
          </a:p>
          <a:p>
            <a:r>
              <a:rPr lang="en-US" sz="2600" dirty="0" smtClean="0">
                <a:solidFill>
                  <a:srgbClr val="800000"/>
                </a:solidFill>
              </a:rPr>
              <a:t>Servo</a:t>
            </a:r>
            <a:r>
              <a:rPr lang="en-US" sz="2600" dirty="0" smtClean="0"/>
              <a:t> – unified Feature rich Metrics/Insight</a:t>
            </a:r>
          </a:p>
          <a:p>
            <a:r>
              <a:rPr lang="en-US" sz="2600" dirty="0" err="1" smtClean="0">
                <a:solidFill>
                  <a:srgbClr val="800000"/>
                </a:solidFill>
              </a:rPr>
              <a:t>EVCache</a:t>
            </a:r>
            <a:r>
              <a:rPr lang="en-US" sz="2600" dirty="0" smtClean="0"/>
              <a:t> – for distributed cache</a:t>
            </a:r>
          </a:p>
          <a:p>
            <a:r>
              <a:rPr lang="en-US" sz="2600" dirty="0" smtClean="0">
                <a:solidFill>
                  <a:srgbClr val="800000"/>
                </a:solidFill>
              </a:rPr>
              <a:t>Curator/Exhibitor </a:t>
            </a:r>
            <a:r>
              <a:rPr lang="en-US" sz="2600" dirty="0" smtClean="0"/>
              <a:t>– for zookeeper based operations</a:t>
            </a:r>
          </a:p>
          <a:p>
            <a:r>
              <a:rPr lang="en-US" sz="2600" dirty="0" smtClean="0"/>
              <a:t>…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9" y="284818"/>
            <a:ext cx="3713653" cy="6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Takeaways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0453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Takeaways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Monolithic apps – good for small organizations</a:t>
            </a:r>
          </a:p>
          <a:p>
            <a:r>
              <a:rPr lang="en-US" sz="2000" dirty="0" err="1" smtClean="0"/>
              <a:t>MicroServices</a:t>
            </a:r>
            <a:r>
              <a:rPr lang="en-US" sz="2000" dirty="0" smtClean="0"/>
              <a:t> – have its challenges, but the benefits are many</a:t>
            </a:r>
          </a:p>
          <a:p>
            <a:pPr lvl="1"/>
            <a:r>
              <a:rPr lang="en-US" sz="2000" dirty="0" smtClean="0"/>
              <a:t>Consider adopting when your </a:t>
            </a:r>
            <a:r>
              <a:rPr lang="en-US" sz="2000" b="1" dirty="0" smtClean="0"/>
              <a:t>organization scales</a:t>
            </a:r>
          </a:p>
          <a:p>
            <a:pPr lvl="1"/>
            <a:r>
              <a:rPr lang="en-US" sz="2000" dirty="0" smtClean="0"/>
              <a:t>Leverage Best Practices</a:t>
            </a:r>
          </a:p>
          <a:p>
            <a:pPr lvl="2"/>
            <a:r>
              <a:rPr lang="en-US" sz="2000" dirty="0" smtClean="0"/>
              <a:t>An Elastic Cloud provides the </a:t>
            </a:r>
            <a:r>
              <a:rPr lang="en-US" sz="2000" b="1" dirty="0" smtClean="0"/>
              <a:t>ideal</a:t>
            </a:r>
            <a:r>
              <a:rPr lang="en-US" sz="2000" dirty="0" smtClean="0"/>
              <a:t> environment (Auto Scaling etc.)</a:t>
            </a:r>
          </a:p>
          <a:p>
            <a:pPr lvl="2"/>
            <a:r>
              <a:rPr lang="en-US" sz="2000" dirty="0" err="1" smtClean="0"/>
              <a:t>NetflixOSS</a:t>
            </a:r>
            <a:r>
              <a:rPr lang="en-US" sz="2000" dirty="0" smtClean="0"/>
              <a:t> has many libraries/samples to aid you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63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smtClean="0"/>
              <a:t>Questions?</a:t>
            </a:r>
            <a:endParaRPr 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8612" y="1200153"/>
            <a:ext cx="5988188" cy="372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           </a:t>
            </a:r>
          </a:p>
          <a:p>
            <a:pPr marL="0" indent="0">
              <a:buNone/>
            </a:pPr>
            <a:r>
              <a:rPr lang="en-US" sz="4000" dirty="0" smtClean="0"/>
              <a:t>            @</a:t>
            </a:r>
            <a:r>
              <a:rPr lang="en-US" sz="4000" dirty="0" err="1" smtClean="0"/>
              <a:t>stonse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368" y="1894290"/>
            <a:ext cx="1308576" cy="10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Characteristics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Large Codebase</a:t>
            </a:r>
          </a:p>
          <a:p>
            <a:r>
              <a:rPr lang="en-US" sz="2800" dirty="0" smtClean="0"/>
              <a:t>Many Components, no clear ownership</a:t>
            </a:r>
          </a:p>
          <a:p>
            <a:r>
              <a:rPr lang="en-US" sz="2800" dirty="0" smtClean="0"/>
              <a:t>Long deployment cycles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5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WS-ReInvent-MicroServices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rgbClr val="FEFEFE"/>
                </a:gs>
                <a:gs pos="100000">
                  <a:srgbClr val="FEFEFE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-2014-template-Dark_v6.potx" id="{B89C75B5-5E71-4296-A9D8-575FE3AAD3E1}" vid="{7CA6107E-958F-456E-ABED-FA8B31E77178}"/>
    </a:ext>
  </a:extLst>
</a:theme>
</file>

<file path=ppt/theme/theme2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AD1257093A848B7066675EE926BAE" ma:contentTypeVersion="1" ma:contentTypeDescription="Create a new document." ma:contentTypeScope="" ma:versionID="f1cae5c6ae88aba1a237e05ed3ad9d7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14F771E0-E80D-4EA8-BEC2-76983043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AWS-ReInvent-MicroServices.potx</Template>
  <TotalTime>20257</TotalTime>
  <Words>1625</Words>
  <Application>Microsoft Office PowerPoint</Application>
  <PresentationFormat>On-screen Show (16:9)</PresentationFormat>
  <Paragraphs>512</Paragraphs>
  <Slides>84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Arial Narrow</vt:lpstr>
      <vt:lpstr>Calibri</vt:lpstr>
      <vt:lpstr>Consolas</vt:lpstr>
      <vt:lpstr>Lucida Console</vt:lpstr>
      <vt:lpstr>Times New Roman</vt:lpstr>
      <vt:lpstr>Wingdings</vt:lpstr>
      <vt:lpstr>AWS-ReInvent-MicroServices</vt:lpstr>
      <vt:lpstr>Horizon</vt:lpstr>
      <vt:lpstr>Scalable Microservices at Netflix. Challenges and Tools of the Trade</vt:lpstr>
      <vt:lpstr>Agenda</vt:lpstr>
      <vt:lpstr>Netflix - Evolution</vt:lpstr>
      <vt:lpstr>Netflix - Evolution</vt:lpstr>
      <vt:lpstr>Netflix Scale</vt:lpstr>
      <vt:lpstr>Monolithic Apps</vt:lpstr>
      <vt:lpstr>Monolithic App</vt:lpstr>
      <vt:lpstr>Monolithic Architecture</vt:lpstr>
      <vt:lpstr>Characteristics</vt:lpstr>
      <vt:lpstr>Pros</vt:lpstr>
      <vt:lpstr>Monolithic App – Evolution</vt:lpstr>
      <vt:lpstr>PowerPoint Presentation</vt:lpstr>
      <vt:lpstr>Evolution of a Monolithic App</vt:lpstr>
      <vt:lpstr>Monolithic App - Scaling</vt:lpstr>
      <vt:lpstr>Availability</vt:lpstr>
      <vt:lpstr>Availability</vt:lpstr>
      <vt:lpstr>Monolithic Apps – Failure &amp; Availability</vt:lpstr>
      <vt:lpstr>PowerPoint Presentation</vt:lpstr>
      <vt:lpstr>Tipping Point</vt:lpstr>
      <vt:lpstr>What are MicroServices?</vt:lpstr>
      <vt:lpstr>Not about …</vt:lpstr>
      <vt:lpstr>Characteristics</vt:lpstr>
      <vt:lpstr>Composability– unix philosophy</vt:lpstr>
      <vt:lpstr>Monolithic App (Various Components linked together)</vt:lpstr>
      <vt:lpstr>MicroServices – separate single purpose services</vt:lpstr>
      <vt:lpstr>Monolithic Architecture (Revisiting)</vt:lpstr>
      <vt:lpstr>Microservices Architecture</vt:lpstr>
      <vt:lpstr>Concept -&gt; Service Dependency Graph</vt:lpstr>
      <vt:lpstr>MicroServices - Why?</vt:lpstr>
      <vt:lpstr>Why?</vt:lpstr>
      <vt:lpstr>MicroServices - Challenges</vt:lpstr>
      <vt:lpstr>Challenges</vt:lpstr>
      <vt:lpstr>Overall Complexity</vt:lpstr>
      <vt:lpstr>Service Discovery</vt:lpstr>
      <vt:lpstr>Chattiness (and Fan Out)</vt:lpstr>
      <vt:lpstr>Data Serialization Overhead</vt:lpstr>
      <vt:lpstr>Challenges - Summary</vt:lpstr>
      <vt:lpstr>Best Practices/Tips</vt:lpstr>
      <vt:lpstr>Best Practice -&gt; Isolation/Access</vt:lpstr>
      <vt:lpstr>Best Practice -&gt; Loadbalancers</vt:lpstr>
      <vt:lpstr>Central (Proxy) Loadbalancer</vt:lpstr>
      <vt:lpstr>Client Loadbalancer</vt:lpstr>
      <vt:lpstr>Client based Smart Loadbalancer</vt:lpstr>
      <vt:lpstr>Best Practice -&gt; LoadBalancers</vt:lpstr>
      <vt:lpstr>Best Practices contd..</vt:lpstr>
      <vt:lpstr>Dependency Resiliency</vt:lpstr>
      <vt:lpstr>Service Hosed!!</vt:lpstr>
      <vt:lpstr>Availability</vt:lpstr>
      <vt:lpstr>Resiliency/Availability</vt:lpstr>
      <vt:lpstr>Handling Fan Outs</vt:lpstr>
      <vt:lpstr>Server Caching</vt:lpstr>
      <vt:lpstr>Composite (Materialized View) Caching</vt:lpstr>
      <vt:lpstr>BottleNecks/HotSpots</vt:lpstr>
      <vt:lpstr>Tip: Pass data via Headers</vt:lpstr>
      <vt:lpstr>Test Resiliency (of Overall MicroServices)</vt:lpstr>
      <vt:lpstr>PowerPoint Presentation</vt:lpstr>
      <vt:lpstr>PowerPoint Presentation</vt:lpstr>
      <vt:lpstr>Best Practices contd..</vt:lpstr>
      <vt:lpstr>Test Resiliency – to dependencies</vt:lpstr>
      <vt:lpstr>Test Resiliency</vt:lpstr>
      <vt:lpstr>Best Practices - Summary </vt:lpstr>
      <vt:lpstr>Tools of the Trade</vt:lpstr>
      <vt:lpstr>Auto Scaling</vt:lpstr>
      <vt:lpstr>Use Canary, Red/Black pushes</vt:lpstr>
      <vt:lpstr>PowerPoint Presentation</vt:lpstr>
      <vt:lpstr>MicroServices at Netflix</vt:lpstr>
      <vt:lpstr>Service Dependency Graph</vt:lpstr>
      <vt:lpstr>Service Dependency Visualization</vt:lpstr>
      <vt:lpstr>Service Dependency Visualization</vt:lpstr>
      <vt:lpstr>Dependency Visualization</vt:lpstr>
      <vt:lpstr>Polyglot Ecosystem</vt:lpstr>
      <vt:lpstr>Homogeneity in A Polyglot Ecosystem</vt:lpstr>
      <vt:lpstr>TIP: Use a SideCar</vt:lpstr>
      <vt:lpstr>Prana Open Sourced!</vt:lpstr>
      <vt:lpstr>Inter Process Communication</vt:lpstr>
      <vt:lpstr>Netflix IPC Stack (1.0)</vt:lpstr>
      <vt:lpstr>PowerPoint Presentation</vt:lpstr>
      <vt:lpstr>Performance – Throughput </vt:lpstr>
      <vt:lpstr>NetflixOSS</vt:lpstr>
      <vt:lpstr>Leverage NetflixOSS</vt:lpstr>
      <vt:lpstr>PowerPoint Presentation</vt:lpstr>
      <vt:lpstr>Takeaways</vt:lpstr>
      <vt:lpstr>Takeaways</vt:lpstr>
      <vt:lpstr>Questions?</vt:lpstr>
    </vt:vector>
  </TitlesOfParts>
  <Company>Amazon.com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Masterton</dc:creator>
  <cp:lastModifiedBy>Parameswari Bala</cp:lastModifiedBy>
  <cp:revision>327</cp:revision>
  <dcterms:created xsi:type="dcterms:W3CDTF">2014-09-04T17:17:45Z</dcterms:created>
  <dcterms:modified xsi:type="dcterms:W3CDTF">2017-06-08T17:41:31Z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0x01010061CAD1257093A848B7066675EE926BAE</vt:lpwstr>
  </property>
</Properties>
</file>